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08" r:id="rId3"/>
    <p:sldId id="536" r:id="rId4"/>
    <p:sldId id="257" r:id="rId5"/>
    <p:sldId id="524" r:id="rId6"/>
    <p:sldId id="520" r:id="rId7"/>
    <p:sldId id="521" r:id="rId8"/>
    <p:sldId id="526" r:id="rId9"/>
    <p:sldId id="531" r:id="rId10"/>
    <p:sldId id="535" r:id="rId11"/>
    <p:sldId id="532" r:id="rId12"/>
    <p:sldId id="316" r:id="rId13"/>
    <p:sldId id="505" r:id="rId14"/>
    <p:sldId id="534" r:id="rId15"/>
    <p:sldId id="537" r:id="rId1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DA1B3"/>
    <a:srgbClr val="33CCFF"/>
    <a:srgbClr val="467A4B"/>
    <a:srgbClr val="3E7A55"/>
    <a:srgbClr val="25258B"/>
    <a:srgbClr val="33CC33"/>
    <a:srgbClr val="9966FF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9425" autoAdjust="0"/>
  </p:normalViewPr>
  <p:slideViewPr>
    <p:cSldViewPr>
      <p:cViewPr varScale="1">
        <p:scale>
          <a:sx n="153" d="100"/>
          <a:sy n="153" d="100"/>
        </p:scale>
        <p:origin x="138" y="45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067494016386"/>
          <c:y val="3.5880272562307892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79-4416-B66D-99BE65A5B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79-4416-B66D-99BE65A5B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B79-4416-B66D-99BE65A5B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11203</c:v>
                </c:pt>
                <c:pt idx="1">
                  <c:v>18635</c:v>
                </c:pt>
                <c:pt idx="2">
                  <c:v>58949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9-4416-B66D-99BE65A5BE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4198144"/>
        <c:axId val="84199680"/>
      </c:barChart>
      <c:catAx>
        <c:axId val="8419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84199680"/>
        <c:crosses val="autoZero"/>
        <c:auto val="1"/>
        <c:lblAlgn val="ctr"/>
        <c:lblOffset val="100"/>
        <c:noMultiLvlLbl val="0"/>
      </c:catAx>
      <c:valAx>
        <c:axId val="84199680"/>
        <c:scaling>
          <c:orientation val="minMax"/>
          <c:max val="600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4198144"/>
        <c:crosses val="autoZero"/>
        <c:crossBetween val="between"/>
      </c:valAx>
    </c:plotArea>
    <c:plotVisOnly val="1"/>
    <c:dispBlanksAs val="gap"/>
    <c:showDLblsOverMax val="0"/>
  </c:chart>
  <c:spPr>
    <a:ln cap="sq" cmpd="sng">
      <a:miter lim="800000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9329818054405"/>
          <c:y val="3.4100377735807139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3807</c:v>
                </c:pt>
                <c:pt idx="1">
                  <c:v>5151</c:v>
                </c:pt>
                <c:pt idx="2">
                  <c:v>17276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7-49DB-957A-D0ECCD960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7557248"/>
        <c:axId val="107558784"/>
      </c:barChart>
      <c:catAx>
        <c:axId val="10755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7558784"/>
        <c:crosses val="autoZero"/>
        <c:auto val="1"/>
        <c:lblAlgn val="ctr"/>
        <c:lblOffset val="100"/>
        <c:noMultiLvlLbl val="0"/>
      </c:catAx>
      <c:valAx>
        <c:axId val="107558784"/>
        <c:scaling>
          <c:orientation val="minMax"/>
          <c:max val="18000"/>
        </c:scaling>
        <c:delete val="0"/>
        <c:axPos val="l"/>
        <c:numFmt formatCode="General" sourceLinked="1"/>
        <c:majorTickMark val="none"/>
        <c:minorTickMark val="none"/>
        <c:tickLblPos val="nextTo"/>
        <c:crossAx val="10755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9329818054405"/>
          <c:y val="3.4100377735807139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2519</c:v>
                </c:pt>
                <c:pt idx="1">
                  <c:v>3727</c:v>
                </c:pt>
                <c:pt idx="2">
                  <c:v>11278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6-416D-B792-91CC18575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4989952"/>
        <c:axId val="54992256"/>
      </c:barChart>
      <c:catAx>
        <c:axId val="5498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992256"/>
        <c:crosses val="autoZero"/>
        <c:auto val="1"/>
        <c:lblAlgn val="ctr"/>
        <c:lblOffset val="100"/>
        <c:noMultiLvlLbl val="0"/>
      </c:catAx>
      <c:valAx>
        <c:axId val="54992256"/>
        <c:scaling>
          <c:orientation val="minMax"/>
          <c:max val="13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5498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1663476387631"/>
          <c:y val="3.7764809757980106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</c:v>
                </c:pt>
                <c:pt idx="1">
                  <c:v>917</c:v>
                </c:pt>
                <c:pt idx="2">
                  <c:v>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F-4C51-AD82-CF795900A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7850112"/>
        <c:axId val="117852416"/>
      </c:barChart>
      <c:catAx>
        <c:axId val="1178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7852416"/>
        <c:crosses val="autoZero"/>
        <c:auto val="1"/>
        <c:lblAlgn val="ctr"/>
        <c:lblOffset val="100"/>
        <c:noMultiLvlLbl val="0"/>
      </c:catAx>
      <c:valAx>
        <c:axId val="117852416"/>
        <c:scaling>
          <c:orientation val="minMax"/>
          <c:max val="3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85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6644170183778"/>
          <c:y val="5.97023717794797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2999</c:v>
                </c:pt>
                <c:pt idx="1">
                  <c:v>3972</c:v>
                </c:pt>
                <c:pt idx="2">
                  <c:v>11025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BA1-97C3-616D84605B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7895552"/>
        <c:axId val="117897088"/>
      </c:barChart>
      <c:catAx>
        <c:axId val="11789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897088"/>
        <c:crosses val="autoZero"/>
        <c:auto val="1"/>
        <c:lblAlgn val="ctr"/>
        <c:lblOffset val="100"/>
        <c:noMultiLvlLbl val="0"/>
      </c:catAx>
      <c:valAx>
        <c:axId val="117897088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1789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1772956664033"/>
          <c:y val="4.7835425693441472E-2"/>
          <c:w val="0.84528733681605583"/>
          <c:h val="0.84101408087273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Выпуск 2021</c:v>
                </c:pt>
                <c:pt idx="1">
                  <c:v>Прием 2021</c:v>
                </c:pt>
                <c:pt idx="2">
                  <c:v>Контингент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890</c:v>
                </c:pt>
                <c:pt idx="1">
                  <c:v>1152</c:v>
                </c:pt>
                <c:pt idx="2">
                  <c:v>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0-418C-8945-36DCADA367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2283776"/>
        <c:axId val="40514688"/>
      </c:barChart>
      <c:catAx>
        <c:axId val="13228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514688"/>
        <c:crosses val="autoZero"/>
        <c:auto val="1"/>
        <c:lblAlgn val="ctr"/>
        <c:lblOffset val="100"/>
        <c:noMultiLvlLbl val="0"/>
      </c:catAx>
      <c:valAx>
        <c:axId val="40514688"/>
        <c:scaling>
          <c:orientation val="minMax"/>
          <c:max val="3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3228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C839F-9B7A-4FB9-A0B0-4D15D75B9AA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439E-D8E4-44BD-9E4C-76DEF9EFFB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439E-D8E4-44BD-9E4C-76DEF9EFFB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1"/>
            <a:ext cx="9144000" cy="60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1350"/>
          </a:p>
        </p:txBody>
      </p:sp>
      <p:sp>
        <p:nvSpPr>
          <p:cNvPr id="14" name="Овал 13"/>
          <p:cNvSpPr/>
          <p:nvPr userDrawn="1"/>
        </p:nvSpPr>
        <p:spPr>
          <a:xfrm>
            <a:off x="8388800" y="4738056"/>
            <a:ext cx="356778" cy="356778"/>
          </a:xfrm>
          <a:prstGeom prst="ellipse">
            <a:avLst/>
          </a:prstGeom>
          <a:solidFill>
            <a:srgbClr val="ED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02D31ECD-9988-954B-914C-F67395066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2"/>
          <a:stretch/>
        </p:blipFill>
        <p:spPr>
          <a:xfrm>
            <a:off x="8308792" y="32854"/>
            <a:ext cx="516794" cy="518861"/>
          </a:xfrm>
          <a:prstGeom prst="rect">
            <a:avLst/>
          </a:prstGeom>
        </p:spPr>
      </p:pic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id="{2F1D630D-3960-E44F-8FC8-7B0AEDA3E60D}"/>
              </a:ext>
            </a:extLst>
          </p:cNvPr>
          <p:cNvSpPr/>
          <p:nvPr userDrawn="1"/>
        </p:nvSpPr>
        <p:spPr>
          <a:xfrm>
            <a:off x="8218273" y="4689390"/>
            <a:ext cx="697832" cy="454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215" tIns="31107" rIns="62215" bIns="311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11079"/>
            <a:fld id="{AA046AF2-ED6C-4143-B518-1604807CDD3C}" type="slidenum">
              <a:rPr lang="ru-RU" sz="1050" b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pPr algn="ctr" defTabSz="311079"/>
              <a:t>‹#›</a:t>
            </a:fld>
            <a:endParaRPr lang="ru-RU" sz="1050" b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/>
          </p:nvPr>
        </p:nvSpPr>
        <p:spPr>
          <a:xfrm>
            <a:off x="142875" y="1"/>
            <a:ext cx="7783019" cy="60038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600380"/>
            <a:ext cx="9144000" cy="0"/>
          </a:xfrm>
          <a:prstGeom prst="line">
            <a:avLst/>
          </a:prstGeom>
          <a:ln w="19050"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1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6000"/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75BF-575D-4BFA-A82B-075993C9154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892E-6112-4016-85A7-41EDBE030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umo@somkural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ilitvinova@rambler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422" y="3019484"/>
            <a:ext cx="87154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Левина Ирина Анатольевна</a:t>
            </a: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председатель ФУМО СПО 31.00.00 Клиническая медицина</a:t>
            </a:r>
          </a:p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директор ГБПОУ «Свердловский областной медицинский колледж»,</a:t>
            </a:r>
          </a:p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главный внештатный специалист по управлению сестринской деятельностью</a:t>
            </a:r>
          </a:p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Минздрава РФ в УФО и Минздрава Свердловской области, Заслуженный учитель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8846E5-1125-4774-BB61-D4A060262C1B}"/>
              </a:ext>
            </a:extLst>
          </p:cNvPr>
          <p:cNvGrpSpPr/>
          <p:nvPr/>
        </p:nvGrpSpPr>
        <p:grpSpPr>
          <a:xfrm>
            <a:off x="200422" y="94990"/>
            <a:ext cx="3456301" cy="1013346"/>
            <a:chOff x="179595" y="118244"/>
            <a:chExt cx="3820334" cy="163821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5F5EA13-260C-45D8-9C0D-53ACD57C6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95" y="118244"/>
              <a:ext cx="3820334" cy="1638211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9BC00A2-0B51-436D-9275-0638D5418A6C}"/>
                </a:ext>
              </a:extLst>
            </p:cNvPr>
            <p:cNvSpPr/>
            <p:nvPr/>
          </p:nvSpPr>
          <p:spPr>
            <a:xfrm>
              <a:off x="971600" y="1044123"/>
              <a:ext cx="3028246" cy="5015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31.00.00. КЛИНИЧЕСКАЯ МЕДИЦИНА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250CE5-222B-3E41-548D-093E469E0016}"/>
              </a:ext>
            </a:extLst>
          </p:cNvPr>
          <p:cNvSpPr txBox="1"/>
          <p:nvPr/>
        </p:nvSpPr>
        <p:spPr>
          <a:xfrm>
            <a:off x="230000" y="1419621"/>
            <a:ext cx="8715436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Концептуальные подходы по организации и внедрению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обновленных ФГОС СПО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укрупненной группе профессий и специальностей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31.00.00. «Клиническая медицина»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A4F82C-ABAE-2A5F-9ACF-972ACA7E9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00" t="33135" r="31100" b="45589"/>
          <a:stretch/>
        </p:blipFill>
        <p:spPr>
          <a:xfrm>
            <a:off x="4587718" y="174625"/>
            <a:ext cx="4370136" cy="884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65F1EA-E58F-A5B1-D14E-2EBDD4F7A126}"/>
              </a:ext>
            </a:extLst>
          </p:cNvPr>
          <p:cNvSpPr txBox="1"/>
          <p:nvPr/>
        </p:nvSpPr>
        <p:spPr>
          <a:xfrm>
            <a:off x="896131" y="4720949"/>
            <a:ext cx="749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Круглый стол. Развитие СПО /// 15-17 сентября, Москва</a:t>
            </a:r>
            <a:endParaRPr lang="ru-RU" sz="1000" dirty="0">
              <a:solidFill>
                <a:srgbClr val="A5002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64079-C668-4086-8936-9607B8278538}"/>
              </a:ext>
            </a:extLst>
          </p:cNvPr>
          <p:cNvSpPr txBox="1"/>
          <p:nvPr/>
        </p:nvSpPr>
        <p:spPr>
          <a:xfrm>
            <a:off x="-27686" y="0"/>
            <a:ext cx="90627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ПРИОРИТЕТНЫЕ  ТЕНДЕНЦИИ, СПОСОБСТВУЮЩИЕ ИНТЕНСИФИКАЦИИ </a:t>
            </a:r>
          </a:p>
          <a:p>
            <a:pPr algn="ctr"/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СРЕДНЕГО МЕДИЦИНСКОГО ОБРАЗОВАНИЯ</a:t>
            </a:r>
          </a:p>
          <a:p>
            <a:pPr algn="ctr"/>
            <a:endParaRPr lang="ru-RU" sz="1200" b="1" dirty="0">
              <a:solidFill>
                <a:srgbClr val="A5002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96E7B5-9CFD-4A8B-9B1E-E0C1D7DAE197}"/>
              </a:ext>
            </a:extLst>
          </p:cNvPr>
          <p:cNvSpPr/>
          <p:nvPr/>
        </p:nvSpPr>
        <p:spPr>
          <a:xfrm>
            <a:off x="54482" y="639844"/>
            <a:ext cx="90350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Переакцентовка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программы дополнительного профессионального образования;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принципов непрерывного профессионального образования, в том числе через индивидуальное конструирование профессиональных образовательных траекторий, ориентированных на подготовку под конкретные рабочие места;</a:t>
            </a:r>
          </a:p>
          <a:p>
            <a:pPr algn="just"/>
            <a:endParaRPr lang="ru-RU" sz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инновационных структурных подразделений </a:t>
            </a: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образовательных организаций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направленных на обучение по  «прорывным» образовательным программ и современным технологиям деятельности специалистов со средним медицинским образованием;</a:t>
            </a:r>
          </a:p>
          <a:p>
            <a:pPr algn="just"/>
            <a:endParaRPr lang="ru-RU" sz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 и внедрение в образовательный процесс эффективных дистанционных образовательных технологий и принципов электронного обучения;</a:t>
            </a:r>
          </a:p>
          <a:p>
            <a:pPr algn="just"/>
            <a:endParaRPr lang="ru-RU" sz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принципов профессионального отбора абитуриентов при поступлении в  медицинские профессиональные образовательные организации, в том числе систему поощрения учащихся предпрофильных, предпрофессиональных классов.</a:t>
            </a:r>
          </a:p>
          <a:p>
            <a:pPr algn="just"/>
            <a:endParaRPr lang="ru-RU" sz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общеобразовательной подготовки на базе среднего медицинского образования с учетом профильной направленности учебных дисциплин.</a:t>
            </a:r>
          </a:p>
          <a:p>
            <a:pPr algn="just"/>
            <a:endParaRPr lang="ru-RU" sz="12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систему медицинского образования нового уровня образования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направленного на сборку и конструирование гибких и перспективных образовательных программ.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4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6202" y="731286"/>
            <a:ext cx="6073845" cy="34289"/>
          </a:xfrm>
          <a:prstGeom prst="rect">
            <a:avLst/>
          </a:prstGeom>
          <a:solidFill>
            <a:srgbClr val="E4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380734" y="630768"/>
            <a:ext cx="8130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Единая логистика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изучения дисциплин и профессиональных модулей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188" y="952723"/>
            <a:ext cx="8037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Единство содержания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обязательных дисциплин по специальностям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93" y="1307578"/>
            <a:ext cx="802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Синхронизация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 требований материально-технического обеспечения образовательных программ с требованиями инфраструктурных листов по компетенциям чемпионатных движений  </a:t>
            </a:r>
            <a:r>
              <a:rPr lang="en-US" sz="1200" b="1" dirty="0">
                <a:latin typeface="Arial Black" panose="020B0A04020102020204" pitchFamily="34" charset="0"/>
                <a:cs typeface="Arial" pitchFamily="34" charset="0"/>
              </a:rPr>
              <a:t>WS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и </a:t>
            </a:r>
            <a:r>
              <a:rPr lang="ru-RU" sz="1200" b="1" dirty="0" err="1">
                <a:latin typeface="Arial Black" panose="020B0A04020102020204" pitchFamily="34" charset="0"/>
                <a:cs typeface="Arial" pitchFamily="34" charset="0"/>
              </a:rPr>
              <a:t>Абилимпикс</a:t>
            </a:r>
            <a:endParaRPr lang="ru-RU" sz="12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143" y="2439145"/>
            <a:ext cx="8504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Мониторинг и экспертная оценка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учебников и практических руководств с целью формирования примерного перечня рекомендованных к использованию в образовательном процессе.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6413" y="3631256"/>
            <a:ext cx="8251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Разработка Фондов оценочных средств к ГИА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с учетом содержания фондов оценочных средств первичной аккредитации по специальности.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0734" y="4435327"/>
            <a:ext cx="8287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Разработка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 унифицированного календарного плана воспитательной работы  с учетом специфики получаемой квалификации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0734" y="4135215"/>
            <a:ext cx="8481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Алгоритм формирования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примерных программ дисциплин и профессиональных модулей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6413" y="3085476"/>
            <a:ext cx="8234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Разработка фондов оценочных средств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к промежуточной аттестации с учетом содержания  комплекта оценочной документации по компетенциям  </a:t>
            </a:r>
            <a:r>
              <a:rPr lang="en-US" sz="1200" b="1" dirty="0">
                <a:latin typeface="Arial Black" panose="020B0A04020102020204" pitchFamily="34" charset="0"/>
                <a:cs typeface="Arial" pitchFamily="34" charset="0"/>
              </a:rPr>
              <a:t>WS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 и </a:t>
            </a:r>
            <a:r>
              <a:rPr lang="ru-RU" sz="1200" b="1" dirty="0" err="1">
                <a:latin typeface="Arial Black" panose="020B0A04020102020204" pitchFamily="34" charset="0"/>
                <a:cs typeface="Arial" pitchFamily="34" charset="0"/>
              </a:rPr>
              <a:t>Абилимпикс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Текст 1">
            <a:extLst>
              <a:ext uri="{FF2B5EF4-FFF2-40B4-BE49-F238E27FC236}">
                <a16:creationId xmlns:a16="http://schemas.microsoft.com/office/drawing/2014/main" id="{70A2BE6A-B862-4B4E-8BBD-92C4D05CE3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3338"/>
            <a:ext cx="8928100" cy="52546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C00000"/>
                </a:solidFill>
              </a:rPr>
              <a:t>ПОДГОТОВКА ПРИМЕРНЫХ ОСНОВНЫХ ПРОФЕССИОНАЛЬНЫХ ОБРАЗОВАТЕЛЬНЫХ ПРОГРАММ ЧЕРЕЗ ЕДИНУЮ МЕТОДОЛОГИЮ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C66B5B-9DDF-7CDA-C1D0-6D4808BF2177}"/>
              </a:ext>
            </a:extLst>
          </p:cNvPr>
          <p:cNvSpPr/>
          <p:nvPr/>
        </p:nvSpPr>
        <p:spPr>
          <a:xfrm>
            <a:off x="355401" y="1977022"/>
            <a:ext cx="794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Единые требования 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к обязательному набору и наименованию кабинетов, лабораторий и  залов</a:t>
            </a:r>
          </a:p>
        </p:txBody>
      </p:sp>
    </p:spTree>
    <p:extLst>
      <p:ext uri="{BB962C8B-B14F-4D97-AF65-F5344CB8AC3E}">
        <p14:creationId xmlns:p14="http://schemas.microsoft.com/office/powerpoint/2010/main" val="413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12899"/>
            <a:ext cx="7128792" cy="524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ПРИМЕРНАЯ РАБОЧАЯ ПРОГРАММА ВОСПИТАНИЯ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200" b="1" i="1" dirty="0">
                <a:latin typeface="Arial" pitchFamily="34" charset="0"/>
                <a:cs typeface="Arial" pitchFamily="34" charset="0"/>
              </a:rPr>
              <a:t>31.00.00 Клиническая медицина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480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СОГЛАСОВАННАЯ ПРОРАБОТКА ВКЛЮЧЕНИЯ ДОПОЛНИТЕЛЬНЫХ ЛИЧНОСТНЫХ РЕЗУЛЬТАТОВ С УЧЕТОМ </a:t>
            </a:r>
            <a:r>
              <a:rPr lang="ru-RU" sz="1400" b="1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СПЕЦИФИКИ ПОЛУЧАЕМОЙ </a:t>
            </a:r>
            <a:r>
              <a:rPr lang="ru-RU" sz="14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КВАЛИФИКАЦИИ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DA9959-1EB2-4AB4-B975-5D8B43BC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00262"/>
            <a:ext cx="4536504" cy="372664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1FAB11-0665-43E5-8D99-A7DA53DADE05}"/>
              </a:ext>
            </a:extLst>
          </p:cNvPr>
          <p:cNvSpPr/>
          <p:nvPr/>
        </p:nvSpPr>
        <p:spPr>
          <a:xfrm>
            <a:off x="107504" y="1363843"/>
            <a:ext cx="388843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Федеральный закон № 304-ФЗ от 31 июля 2020 г “О внесении изменений в Федеральный закон «Об образовании в Российской Федерации» по вопросам воспитания обучающихся”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Письмо Министерства просвещения Российской Федерации от 04.08.2020 №ДГ-1249/06 «О внедрении примерной программы воспитания»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Распоряжение Правительства Российской Федерации от 12.11.2020 №2945-Р «Об утверждении плана мероприятий по реализации в 2021-2025 годах Стратегии развития воспитания в Российской Федерации на период до 2025 года»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Приказ Министерства просвещения Российской Федерации от 11.12.2020 №712 «О внесении изменений в некоторые федеральные государственные образовательные стандарты общего образования по вопросам воспитания обучающихся»</a:t>
            </a:r>
          </a:p>
        </p:txBody>
      </p:sp>
    </p:spTree>
    <p:extLst>
      <p:ext uri="{BB962C8B-B14F-4D97-AF65-F5344CB8AC3E}">
        <p14:creationId xmlns:p14="http://schemas.microsoft.com/office/powerpoint/2010/main" val="22969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86243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интегрированной инфраструктуры практической подготовки с включением ресурсов новой модели медицинских организаций, мобильных медицинских комплексов.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списка обязательной литературы для реализации основных образовательных программ по специальностям среднего профессионального образования.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с организаторами профессиональных конкурсов и олимпиад в части согласования заданий, оценочных средств, экспертных групп.   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 формировании экспертного сообщества для процедур независимой оценки квалификаций в сфере здравоохранения.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условий для профессионального развития и самореализации педагогических работников системы среднего медицинского образования.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общероссийской системы профориентационной работы в системе среднего медицинского образования.</a:t>
            </a:r>
          </a:p>
          <a:p>
            <a:pPr>
              <a:spcBef>
                <a:spcPts val="600"/>
              </a:spcBef>
              <a:buSzPct val="100000"/>
            </a:pPr>
            <a:r>
              <a:rPr lang="ru-RU" altLang="ru-RU" sz="1200" dirty="0">
                <a:latin typeface="Arial" pitchFamily="34" charset="0"/>
                <a:cs typeface="Arial" pitchFamily="34" charset="0"/>
              </a:rPr>
              <a:t>7.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Поддержка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внедрение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 инструментов наставничества, как одного из приоритетов образовательной и кадровой политики здравоохранения </a:t>
            </a:r>
          </a:p>
          <a:p>
            <a:pPr>
              <a:spcBef>
                <a:spcPts val="600"/>
              </a:spcBef>
              <a:buSzPct val="100000"/>
            </a:pPr>
            <a:r>
              <a:rPr lang="ru-RU" altLang="ru-RU" sz="1200" dirty="0">
                <a:latin typeface="Arial" pitchFamily="34" charset="0"/>
                <a:cs typeface="Arial" pitchFamily="34" charset="0"/>
              </a:rPr>
              <a:t>8.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совместная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 с профессионально-общественными организациями, региональными учебно-методическими объединениями, центрами опережающей профессиональной подготовки,  региональными аккредитационными центрами, центрами оценки квалификаций, лигой бережливых колледжей, центром «</a:t>
            </a:r>
            <a:r>
              <a:rPr lang="ru-RU" altLang="ru-RU" sz="1200" dirty="0" err="1">
                <a:latin typeface="Arial" pitchFamily="34" charset="0"/>
                <a:cs typeface="Arial" pitchFamily="34" charset="0"/>
              </a:rPr>
              <a:t>Абилимпикс</a:t>
            </a:r>
            <a:r>
              <a:rPr lang="ru-RU" altLang="ru-RU" sz="1200" dirty="0">
                <a:latin typeface="Arial" pitchFamily="34" charset="0"/>
                <a:cs typeface="Arial" pitchFamily="34" charset="0"/>
              </a:rPr>
              <a:t>», координаторами проекта «Молодые профессионалы».</a:t>
            </a:r>
          </a:p>
          <a:p>
            <a:pPr>
              <a:spcBef>
                <a:spcPts val="600"/>
              </a:spcBef>
              <a:buSzPct val="100000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9. </a:t>
            </a:r>
            <a:r>
              <a:rPr lang="ru-RU" sz="1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Выявление и внедрение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лучших практик реализации образовательных программ по специальностям медицинского профиля и </a:t>
            </a:r>
            <a:r>
              <a:rPr lang="ru-RU" sz="1200">
                <a:latin typeface="Arial" pitchFamily="34" charset="0"/>
                <a:cs typeface="Arial" pitchFamily="34" charset="0"/>
              </a:rPr>
              <a:t>эффективное их внедрение 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деятельность профессиональных образовательных организаций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3005"/>
            <a:ext cx="8784976" cy="413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НАПРАВЛЕНИЯ РАБОТЫ ФУМО СПО 31.00.00 КЛИНИЧЕСКАЯ МЕДИЦИНА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70A2BE6A-B862-4B4E-8BBD-92C4D05CE3A1}"/>
              </a:ext>
            </a:extLst>
          </p:cNvPr>
          <p:cNvSpPr txBox="1">
            <a:spLocks/>
          </p:cNvSpPr>
          <p:nvPr/>
        </p:nvSpPr>
        <p:spPr>
          <a:xfrm>
            <a:off x="172089" y="-121758"/>
            <a:ext cx="7783019" cy="60038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ФУМО СПО 31.00.00. НА 2022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5CDF8-BAE5-437E-9088-3D6D3B01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0" y="1412110"/>
            <a:ext cx="858879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A50021"/>
                </a:solidFill>
              </a:rPr>
              <a:t>РЕШЕНИЕ СОВЕТА ПО ПРОФЕССИОНАЛЬНЫМ КВАЛИФИКАЦИЯМ В ЗДРАВООХРАНЕНИИ ОТ 09.02.2022 ЗАПЛАНИРОВАНА АКТУАЛИЗАЦИЯ И РАЗРАБОТКА ПРОФЕССИОНАЛЬНЫХ СТАНДАРТОВ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1AC191-26D8-4035-BB95-160D336372FF}"/>
              </a:ext>
            </a:extLst>
          </p:cNvPr>
          <p:cNvSpPr/>
          <p:nvPr/>
        </p:nvSpPr>
        <p:spPr>
          <a:xfrm>
            <a:off x="251520" y="2066998"/>
            <a:ext cx="7869597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Фельдшер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Медицинский статистик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853E44-6130-4EB7-A8FD-4310E773D992}"/>
              </a:ext>
            </a:extLst>
          </p:cNvPr>
          <p:cNvSpPr/>
          <p:nvPr/>
        </p:nvSpPr>
        <p:spPr>
          <a:xfrm>
            <a:off x="172089" y="2888353"/>
            <a:ext cx="8238036" cy="89255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05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ЗАПЛАНИРОВАНЫ К РАЗРАБОТКЕ  ФЕДЕРАЛЬНЫЕ ГОСУДАРСТВЕННЫЕ ОБРАЗОВАТЕЛЬНЫЕ СТАНДАРТЫ В 2022 ГОДУ</a:t>
            </a:r>
          </a:p>
          <a:p>
            <a:pPr algn="ctr"/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31.01.01 Медицинский регистратор/ квалификация -  медицинский регистратор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31.02.07 Стоматологическое дело / квалификация  - фельдшер стоматологический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7AF30B-9592-4B40-98D7-C4FE0BCCE8AD}"/>
              </a:ext>
            </a:extLst>
          </p:cNvPr>
          <p:cNvSpPr/>
          <p:nvPr/>
        </p:nvSpPr>
        <p:spPr>
          <a:xfrm>
            <a:off x="150385" y="4062704"/>
            <a:ext cx="8792399" cy="7309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05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ОБСУЖДАЮТСЯ МОДЕЛИ ОБРАЗОВАТЕЛЬНЫХ ТРАЕКТОРИЙ ДЛЯ ПОЛУЧЕНИЯ КВАЛИФИКАЦИЙ:</a:t>
            </a:r>
          </a:p>
          <a:p>
            <a:pPr algn="ctr"/>
            <a:endParaRPr lang="ru-RU" altLang="ru-RU" sz="105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31.02.03 Лабораторная диагностика Квалификация «Медицинский ТЕХНОЛОГ»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Квалифицированных рабочих и служащих: сборщик очков, консультант по медицинской оптике со сроком подготовки 10 месяцев</a:t>
            </a:r>
            <a:endParaRPr lang="ru-RU" altLang="ru-RU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9360B3-93BD-F822-E77D-CD2A9FB33E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r="7199" b="24586"/>
          <a:stretch/>
        </p:blipFill>
        <p:spPr>
          <a:xfrm>
            <a:off x="3092968" y="458096"/>
            <a:ext cx="2028347" cy="88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BC7BB5-7C44-3FFA-326D-891F75A9BB38}"/>
              </a:ext>
            </a:extLst>
          </p:cNvPr>
          <p:cNvSpPr/>
          <p:nvPr/>
        </p:nvSpPr>
        <p:spPr>
          <a:xfrm>
            <a:off x="1063627" y="691813"/>
            <a:ext cx="1181897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год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8AF89C-46D9-F803-6F97-EBF8D33BE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52710" r="20674" b="9451"/>
          <a:stretch/>
        </p:blipFill>
        <p:spPr>
          <a:xfrm>
            <a:off x="5652120" y="468075"/>
            <a:ext cx="802356" cy="80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1B69B0-4DC4-FF40-91D0-FE57F8736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81" y="413058"/>
            <a:ext cx="1277639" cy="95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54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6E0CC0-29EB-4F04-A169-10900D15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0"/>
            <a:ext cx="8964488" cy="49480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«</a:t>
            </a:r>
            <a:r>
              <a:rPr lang="ru-RU" sz="6400" i="1" dirty="0"/>
              <a:t>Сегодня очень важно чувствовать ритм жизни, быть в сообществе, развиваться вместе с ним.  Прекрасно видеть насколько </a:t>
            </a:r>
            <a:r>
              <a:rPr lang="ru-RU" sz="6400" b="1" i="1" dirty="0">
                <a:solidFill>
                  <a:srgbClr val="A50021"/>
                </a:solidFill>
              </a:rPr>
              <a:t>повышается значимость ФУМО СПО</a:t>
            </a:r>
            <a:r>
              <a:rPr lang="ru-RU" sz="6400" i="1" dirty="0"/>
              <a:t>, задавая новую планку нашей работе. Особое внимание – цифровизации, влиянию данного тренда на формирование новых требований к образовательным стандартам, соответствию преподаваемых компетенций возрастающему уровню цифровой трансформации отраслей экономики», </a:t>
            </a:r>
            <a:r>
              <a:rPr lang="ru-RU" sz="6400" dirty="0"/>
              <a:t> </a:t>
            </a:r>
            <a:endParaRPr lang="ru-RU" sz="5600" dirty="0"/>
          </a:p>
          <a:p>
            <a:pPr marL="0" indent="0" algn="r">
              <a:buNone/>
            </a:pPr>
            <a:r>
              <a:rPr lang="ru-RU" dirty="0"/>
              <a:t>.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sz="4400" i="1" dirty="0"/>
          </a:p>
          <a:p>
            <a:pPr marL="0" indent="0">
              <a:buNone/>
            </a:pPr>
            <a:endParaRPr lang="ru-RU" sz="6400" i="1" dirty="0"/>
          </a:p>
          <a:p>
            <a:pPr marL="0" indent="0">
              <a:buNone/>
            </a:pPr>
            <a:r>
              <a:rPr lang="ru-RU" sz="6400" i="1" dirty="0"/>
              <a:t>«Сегодня в ФУМО сосредоточены </a:t>
            </a:r>
            <a:r>
              <a:rPr lang="ru-RU" sz="6400" b="1" i="1" dirty="0">
                <a:solidFill>
                  <a:srgbClr val="C00000"/>
                </a:solidFill>
              </a:rPr>
              <a:t>лучшие практики </a:t>
            </a:r>
            <a:r>
              <a:rPr lang="ru-RU" sz="6400" i="1" dirty="0"/>
              <a:t>в системе среднего профессионального образования. Нас впереди ждёт очень серьёзная работа,  усилится взаимодействие учреждений системы СПО с представителями рынка труда.  Работа </a:t>
            </a:r>
            <a:r>
              <a:rPr lang="ru-RU" sz="6400" b="1" i="1" dirty="0">
                <a:solidFill>
                  <a:srgbClr val="A50021"/>
                </a:solidFill>
              </a:rPr>
              <a:t>ФУМО СПО </a:t>
            </a:r>
            <a:r>
              <a:rPr lang="ru-RU" sz="6400" i="1" dirty="0"/>
              <a:t>станет одним из </a:t>
            </a:r>
            <a:r>
              <a:rPr lang="ru-RU" sz="6400" b="1" i="1" dirty="0">
                <a:solidFill>
                  <a:srgbClr val="A50021"/>
                </a:solidFill>
              </a:rPr>
              <a:t>ключевых факторов  успеха</a:t>
            </a:r>
            <a:r>
              <a:rPr lang="ru-RU" sz="6400" i="1" dirty="0"/>
              <a:t> нашей деятельности</a:t>
            </a:r>
            <a:r>
              <a:rPr lang="ru-RU" sz="4400" i="1" dirty="0"/>
              <a:t>.»</a:t>
            </a:r>
          </a:p>
        </p:txBody>
      </p:sp>
      <p:pic>
        <p:nvPicPr>
          <p:cNvPr id="1026" name="Picture 2" descr="Золотарева Наталия Михайловна">
            <a:extLst>
              <a:ext uri="{FF2B5EF4-FFF2-40B4-BE49-F238E27FC236}">
                <a16:creationId xmlns:a16="http://schemas.microsoft.com/office/drawing/2014/main" id="{62191687-4310-41D4-8FEA-F2D2F44C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478"/>
            <a:ext cx="1188639" cy="118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908DD7-E7F5-430D-A4A8-7A977A8BF9AB}"/>
              </a:ext>
            </a:extLst>
          </p:cNvPr>
          <p:cNvSpPr/>
          <p:nvPr/>
        </p:nvSpPr>
        <p:spPr>
          <a:xfrm>
            <a:off x="2195736" y="444143"/>
            <a:ext cx="648071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A50021"/>
                </a:solidFill>
              </a:rPr>
              <a:t>ЗОЛОТАРЕВА НАТАЛИЯ МИХАЙЛОВНА 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</a:rPr>
              <a:t>и.о</a:t>
            </a:r>
            <a:r>
              <a:rPr lang="ru-RU" sz="1050" dirty="0">
                <a:solidFill>
                  <a:schemeClr val="tx1"/>
                </a:solidFill>
              </a:rPr>
              <a:t>. ректора Федерального государственного бюджетного образовательного учреждения дополнительного профессионального образования «Институт развития профессионального образования»</a:t>
            </a:r>
            <a:r>
              <a:rPr lang="ru-RU" sz="1050" dirty="0"/>
              <a:t>»</a:t>
            </a:r>
            <a:r>
              <a:rPr lang="ru-RU" sz="1050" dirty="0">
                <a:solidFill>
                  <a:schemeClr val="tx1"/>
                </a:solidFill>
              </a:rPr>
              <a:t>, </a:t>
            </a:r>
            <a:r>
              <a:rPr lang="ru-RU" sz="1050" dirty="0" err="1">
                <a:solidFill>
                  <a:schemeClr val="tx1"/>
                </a:solidFill>
              </a:rPr>
              <a:t>к.п.н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8" name="Picture 4" descr="Неумывакин  Виктор  Сергеевич">
            <a:extLst>
              <a:ext uri="{FF2B5EF4-FFF2-40B4-BE49-F238E27FC236}">
                <a16:creationId xmlns:a16="http://schemas.microsoft.com/office/drawing/2014/main" id="{90858C82-4992-4C26-A035-5E1B3E0B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1" y="2607754"/>
            <a:ext cx="1044622" cy="135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BCC139-A0B5-4597-9593-F1D4B8C666FE}"/>
              </a:ext>
            </a:extLst>
          </p:cNvPr>
          <p:cNvSpPr/>
          <p:nvPr/>
        </p:nvSpPr>
        <p:spPr>
          <a:xfrm>
            <a:off x="2267744" y="2860289"/>
            <a:ext cx="648071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A50021"/>
                </a:solidFill>
              </a:rPr>
              <a:t>НЕУМЫВАЙКИН ВИКТОР СЕРГЕЕВИЧ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директор Департамента государственной политики в сфере среднего профессионального образования и профессионального обучения Федерального государственного бюджетного образовательного учреждения дополнительного профессионального образования «Институт развития </a:t>
            </a:r>
            <a:r>
              <a:rPr lang="ru-RU" sz="1100">
                <a:solidFill>
                  <a:schemeClr val="tx1"/>
                </a:solidFill>
              </a:rPr>
              <a:t>профессионального образования»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7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A5D67-BBA9-7D56-5849-7B3B271E4790}"/>
              </a:ext>
            </a:extLst>
          </p:cNvPr>
          <p:cNvGrpSpPr/>
          <p:nvPr/>
        </p:nvGrpSpPr>
        <p:grpSpPr>
          <a:xfrm>
            <a:off x="179514" y="124113"/>
            <a:ext cx="3960439" cy="4895276"/>
            <a:chOff x="179514" y="124113"/>
            <a:chExt cx="3960439" cy="489527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F61C26B-3AEE-E0DE-4F4E-247137A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4" y="124113"/>
              <a:ext cx="3960439" cy="4895276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50703C-42F4-90E9-A684-FB41D6F2DBD0}"/>
                </a:ext>
              </a:extLst>
            </p:cNvPr>
            <p:cNvSpPr/>
            <p:nvPr/>
          </p:nvSpPr>
          <p:spPr>
            <a:xfrm>
              <a:off x="755576" y="3579862"/>
              <a:ext cx="1584176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00" dirty="0">
                  <a:solidFill>
                    <a:schemeClr val="tx1"/>
                  </a:solidFill>
                </a:rPr>
                <a:t>Руководитель учебно-методического  совета по профессиональному воспитанию 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843E2E1-9F49-5C1B-FA81-ACA20ECA33EB}"/>
                </a:ext>
              </a:extLst>
            </p:cNvPr>
            <p:cNvSpPr/>
            <p:nvPr/>
          </p:nvSpPr>
          <p:spPr>
            <a:xfrm>
              <a:off x="2419305" y="3691469"/>
              <a:ext cx="1584175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00" dirty="0">
                  <a:solidFill>
                    <a:schemeClr val="tx1"/>
                  </a:solidFill>
                </a:rPr>
                <a:t>Члены учебно-методического  совета по профессиональному воспитанию  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96FF1A-219A-47D9-B03E-45CDB0D03EF5}"/>
              </a:ext>
            </a:extLst>
          </p:cNvPr>
          <p:cNvSpPr/>
          <p:nvPr/>
        </p:nvSpPr>
        <p:spPr>
          <a:xfrm>
            <a:off x="4170536" y="124113"/>
            <a:ext cx="4737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Председатель ФУМО –</a:t>
            </a: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Левина Ирина Анатольевна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директор ГБПОУ «Свердловский областной медицинский колледж»</a:t>
            </a:r>
            <a:br>
              <a:rPr lang="ru-RU" sz="900" b="1" dirty="0">
                <a:latin typeface="Arial" pitchFamily="34" charset="0"/>
                <a:cs typeface="Arial" pitchFamily="34" charset="0"/>
              </a:rPr>
            </a:br>
            <a:r>
              <a:rPr lang="ru-RU" sz="900" b="1" dirty="0">
                <a:latin typeface="Arial" pitchFamily="34" charset="0"/>
                <a:cs typeface="Arial" pitchFamily="34" charset="0"/>
              </a:rPr>
              <a:t>тел. раб.:8 (343) 376-35-57 </a:t>
            </a:r>
          </a:p>
          <a:p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E-mail: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latin typeface="Arial" pitchFamily="34" charset="0"/>
                <a:cs typeface="Arial" pitchFamily="34" charset="0"/>
                <a:hlinkClick r:id="rId3"/>
              </a:rPr>
              <a:t>fumo@somkural.ru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Заместитель председателя ФУМО –</a:t>
            </a: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Литвинова Наталья Ивановна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ОГБПОУ "Рязанский медицинский колледж", </a:t>
            </a:r>
          </a:p>
          <a:p>
            <a:pPr algn="ctr"/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nilitvinova@rambler.ru</a:t>
            </a:r>
            <a:r>
              <a:rPr lang="ru-RU" sz="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9A38B-B21E-4541-98AC-EE783BF638D6}"/>
              </a:ext>
            </a:extLst>
          </p:cNvPr>
          <p:cNvSpPr/>
          <p:nvPr/>
        </p:nvSpPr>
        <p:spPr>
          <a:xfrm>
            <a:off x="4098527" y="1601441"/>
            <a:ext cx="5009977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УЧЕБНО-МЕТОДИЧЕСКИХ СОВЕТОВ:</a:t>
            </a:r>
          </a:p>
          <a:p>
            <a:r>
              <a:rPr lang="ru-RU" sz="800" dirty="0"/>
              <a:t>Руководитель УМС по специальности «</a:t>
            </a:r>
            <a:r>
              <a:rPr lang="ru-RU" sz="800" dirty="0">
                <a:solidFill>
                  <a:srgbClr val="C00000"/>
                </a:solidFill>
              </a:rPr>
              <a:t>Лечебное дело</a:t>
            </a:r>
            <a:r>
              <a:rPr lang="ru-RU" sz="800" dirty="0"/>
              <a:t>" - </a:t>
            </a:r>
            <a:r>
              <a:rPr lang="ru-RU" sz="800" b="1" i="1" dirty="0"/>
              <a:t>Литвинова Наталья Ивановна</a:t>
            </a:r>
            <a:r>
              <a:rPr lang="ru-RU" sz="800" dirty="0"/>
              <a:t>, директор  ОГБПОУ "Рязанский медицинский колледж", к.м.н.</a:t>
            </a:r>
          </a:p>
          <a:p>
            <a:r>
              <a:rPr lang="ru-RU" sz="800" dirty="0"/>
              <a:t>Руководитель УМС  по специальности «</a:t>
            </a:r>
            <a:r>
              <a:rPr lang="ru-RU" sz="800" dirty="0">
                <a:solidFill>
                  <a:srgbClr val="C00000"/>
                </a:solidFill>
              </a:rPr>
              <a:t>Акушерское дело</a:t>
            </a:r>
            <a:r>
              <a:rPr lang="ru-RU" sz="800" dirty="0"/>
              <a:t>" – </a:t>
            </a:r>
            <a:r>
              <a:rPr lang="ru-RU" sz="800" dirty="0" err="1"/>
              <a:t>Хисамутдинова</a:t>
            </a:r>
            <a:r>
              <a:rPr lang="ru-RU" sz="800" dirty="0"/>
              <a:t> </a:t>
            </a:r>
            <a:r>
              <a:rPr lang="ru-RU" sz="800" dirty="0" err="1"/>
              <a:t>Зухра</a:t>
            </a:r>
            <a:r>
              <a:rPr lang="ru-RU" sz="800" dirty="0"/>
              <a:t> </a:t>
            </a:r>
            <a:r>
              <a:rPr lang="ru-RU" sz="800" dirty="0" err="1"/>
              <a:t>Анфасовна</a:t>
            </a:r>
            <a:r>
              <a:rPr lang="ru-RU" sz="800" dirty="0"/>
              <a:t> , директор ГАПОУ "Казанский медицинский колледж», д.м.н.</a:t>
            </a:r>
          </a:p>
          <a:p>
            <a:r>
              <a:rPr lang="ru-RU" sz="800" dirty="0"/>
              <a:t>Руководитель УМС по специальности «</a:t>
            </a:r>
            <a:r>
              <a:rPr lang="ru-RU" sz="800" dirty="0">
                <a:solidFill>
                  <a:srgbClr val="C00000"/>
                </a:solidFill>
              </a:rPr>
              <a:t>Лабораторная диагностика</a:t>
            </a:r>
            <a:r>
              <a:rPr lang="ru-RU" sz="800" dirty="0"/>
              <a:t>" – </a:t>
            </a:r>
            <a:r>
              <a:rPr lang="ru-RU" sz="800" b="1" i="1" dirty="0" err="1"/>
              <a:t>Ледянкина</a:t>
            </a:r>
            <a:r>
              <a:rPr lang="ru-RU" sz="800" b="1" i="1" dirty="0"/>
              <a:t> Ольга Васильевна</a:t>
            </a:r>
            <a:r>
              <a:rPr lang="ru-RU" sz="800" dirty="0"/>
              <a:t>, зам директора по НМР ГБПОУ «Свердловский областной медицинский колледж», </a:t>
            </a:r>
            <a:r>
              <a:rPr lang="ru-RU" sz="800" dirty="0" err="1"/>
              <a:t>к.фарм.н</a:t>
            </a:r>
            <a:r>
              <a:rPr lang="ru-RU" sz="800" dirty="0"/>
              <a:t>.</a:t>
            </a:r>
          </a:p>
          <a:p>
            <a:r>
              <a:rPr lang="ru-RU" sz="800" dirty="0"/>
              <a:t>Руководитель УМС по специальности «</a:t>
            </a:r>
            <a:r>
              <a:rPr lang="ru-RU" sz="800" dirty="0">
                <a:solidFill>
                  <a:srgbClr val="C00000"/>
                </a:solidFill>
              </a:rPr>
              <a:t>Медицинская оптика</a:t>
            </a:r>
            <a:r>
              <a:rPr lang="ru-RU" sz="800" dirty="0"/>
              <a:t>" – </a:t>
            </a:r>
            <a:r>
              <a:rPr lang="ru-RU" sz="800" b="1" i="1" dirty="0"/>
              <a:t>Батракова Вероника </a:t>
            </a:r>
            <a:r>
              <a:rPr lang="ru-RU" sz="800" b="1" i="1" dirty="0" err="1"/>
              <a:t>Брониславовна</a:t>
            </a:r>
            <a:r>
              <a:rPr lang="ru-RU" sz="800" i="1" dirty="0"/>
              <a:t>, </a:t>
            </a:r>
            <a:r>
              <a:rPr lang="ru-RU" sz="800" dirty="0"/>
              <a:t>заведующая практическим обучением отделения медицинская оптика ФГБПОУ СПб МТК ФМБА России </a:t>
            </a:r>
          </a:p>
          <a:p>
            <a:r>
              <a:rPr lang="ru-RU" sz="800" dirty="0"/>
              <a:t>Руководитель УМС по специальности «</a:t>
            </a:r>
            <a:r>
              <a:rPr lang="ru-RU" sz="800" dirty="0">
                <a:solidFill>
                  <a:srgbClr val="C00000"/>
                </a:solidFill>
              </a:rPr>
              <a:t>Стоматология ортопедическая</a:t>
            </a:r>
            <a:r>
              <a:rPr lang="ru-RU" sz="800" dirty="0"/>
              <a:t>" - </a:t>
            </a:r>
            <a:r>
              <a:rPr lang="ru-RU" sz="800" b="1" i="1" dirty="0"/>
              <a:t>Боровской Игорь Владимирович</a:t>
            </a:r>
            <a:r>
              <a:rPr lang="ru-RU" sz="800" i="1" dirty="0"/>
              <a:t>, </a:t>
            </a:r>
            <a:r>
              <a:rPr lang="ru-RU" sz="800" dirty="0"/>
              <a:t>директор БПОУ ОО «Медицинский колледж», д.м.н.</a:t>
            </a:r>
          </a:p>
          <a:p>
            <a:r>
              <a:rPr lang="ru-RU" sz="800" dirty="0"/>
              <a:t>Руководитель УМС по специальности  "</a:t>
            </a:r>
            <a:r>
              <a:rPr lang="ru-RU" sz="800" dirty="0">
                <a:solidFill>
                  <a:srgbClr val="C00000"/>
                </a:solidFill>
              </a:rPr>
              <a:t>Стоматология профилактическая</a:t>
            </a:r>
            <a:r>
              <a:rPr lang="ru-RU" sz="800" dirty="0"/>
              <a:t>" - </a:t>
            </a:r>
            <a:r>
              <a:rPr lang="ru-RU" sz="800" b="1" i="1" dirty="0"/>
              <a:t>Федотова Наталия Витальевна</a:t>
            </a:r>
            <a:r>
              <a:rPr lang="ru-RU" sz="800" dirty="0"/>
              <a:t>, СПБ ГБПОУ «Медицинский колледж №3»</a:t>
            </a:r>
          </a:p>
          <a:p>
            <a:r>
              <a:rPr lang="ru-RU" sz="800" dirty="0"/>
              <a:t>Руководитель УМС по направлению "</a:t>
            </a:r>
            <a:r>
              <a:rPr lang="ru-RU" sz="800" dirty="0">
                <a:solidFill>
                  <a:srgbClr val="C00000"/>
                </a:solidFill>
              </a:rPr>
              <a:t>Дополнительное профессиональное образование</a:t>
            </a:r>
            <a:r>
              <a:rPr lang="ru-RU" sz="800" dirty="0"/>
              <a:t>" – </a:t>
            </a:r>
            <a:r>
              <a:rPr lang="ru-RU" sz="800" b="1" i="1" dirty="0" err="1"/>
              <a:t>Михайлева</a:t>
            </a:r>
            <a:r>
              <a:rPr lang="ru-RU" sz="800" b="1" i="1" dirty="0"/>
              <a:t> Елена Анатольевна</a:t>
            </a:r>
            <a:r>
              <a:rPr lang="ru-RU" sz="800" dirty="0"/>
              <a:t>, зам директора по дополнительному профессиональному образованию ГБПОУ «Свердловский областной медицинский колледж»</a:t>
            </a:r>
          </a:p>
          <a:p>
            <a:r>
              <a:rPr lang="ru-RU" sz="800" dirty="0"/>
              <a:t>Руководитель УМС по направлению «</a:t>
            </a:r>
            <a:r>
              <a:rPr lang="ru-RU" sz="800" dirty="0">
                <a:solidFill>
                  <a:srgbClr val="C00000"/>
                </a:solidFill>
              </a:rPr>
              <a:t>Профессиональное воспитание</a:t>
            </a:r>
            <a:r>
              <a:rPr lang="ru-RU" sz="800" dirty="0"/>
              <a:t>" –</a:t>
            </a:r>
            <a:r>
              <a:rPr lang="ru-RU" sz="800" b="1" i="1" dirty="0"/>
              <a:t>Киселев Антон </a:t>
            </a:r>
            <a:r>
              <a:rPr lang="ru-RU" sz="800" b="1" i="1" dirty="0" err="1"/>
              <a:t>Фаритович</a:t>
            </a:r>
            <a:r>
              <a:rPr lang="ru-RU" sz="800" i="1" dirty="0"/>
              <a:t>,</a:t>
            </a:r>
            <a:r>
              <a:rPr lang="ru-RU" sz="800" dirty="0"/>
              <a:t> зав. отделом воспитания и социализации  ГБПОУ «Свердловский областной медицинский колледж»</a:t>
            </a:r>
          </a:p>
          <a:p>
            <a:r>
              <a:rPr lang="ru-RU" sz="800" dirty="0"/>
              <a:t>Руководитель УМС по направлению "</a:t>
            </a:r>
            <a:r>
              <a:rPr lang="ru-RU" sz="800" dirty="0">
                <a:solidFill>
                  <a:srgbClr val="C00000"/>
                </a:solidFill>
              </a:rPr>
              <a:t>Организация практической подготовки и взаимодействия с работодателями</a:t>
            </a:r>
            <a:r>
              <a:rPr lang="ru-RU" sz="800" dirty="0"/>
              <a:t>" – </a:t>
            </a:r>
            <a:r>
              <a:rPr lang="ru-RU" sz="800" b="1" i="1" dirty="0"/>
              <a:t>Горелова Елена Владимировна</a:t>
            </a:r>
            <a:r>
              <a:rPr lang="ru-RU" sz="800" dirty="0"/>
              <a:t>, зам директора по учебно-производственной работе и взаимодействию с партнерами ГБПОУ «Свердловский областной медицинский колледж»</a:t>
            </a:r>
          </a:p>
          <a:p>
            <a:r>
              <a:rPr lang="ru-RU" sz="800" dirty="0"/>
              <a:t>Руководитель УМС по направлению "</a:t>
            </a:r>
            <a:r>
              <a:rPr lang="ru-RU" sz="800" dirty="0">
                <a:solidFill>
                  <a:srgbClr val="C00000"/>
                </a:solidFill>
              </a:rPr>
              <a:t>Медико-добровольческие инициативы</a:t>
            </a:r>
            <a:r>
              <a:rPr lang="ru-RU" sz="800" dirty="0"/>
              <a:t>" – </a:t>
            </a:r>
            <a:r>
              <a:rPr lang="ru-RU" sz="800" b="1" i="1" dirty="0" err="1"/>
              <a:t>Дайнес</a:t>
            </a:r>
            <a:r>
              <a:rPr lang="ru-RU" sz="800" b="1" i="1" dirty="0"/>
              <a:t> Евгений Анатольевич</a:t>
            </a:r>
            <a:r>
              <a:rPr lang="ru-RU" sz="800" dirty="0"/>
              <a:t>, заместитель директора по воспитательной работе и культуре безопасности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6077AB-3249-4474-BB93-DB7870DA4504}"/>
              </a:ext>
            </a:extLst>
          </p:cNvPr>
          <p:cNvSpPr/>
          <p:nvPr/>
        </p:nvSpPr>
        <p:spPr>
          <a:xfrm>
            <a:off x="3648734" y="3635292"/>
            <a:ext cx="517173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 учетом утверждённых профессиональных стандартов и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УТВЕРЖДЕНЫ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ФГОС СПО  по 6 специальностям: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31.02.01 ЛЕЧЕБНОЕ ДЕЛО 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31.02.02 АКУШЕРСКОЕ ДЕЛО 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31.02.03 ЛАБОРАТОРНАЯ ДИАГНОСТИКА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31.02.04 МЕДИЦИНСКАЯ ОПТИКА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31.02.05 СТОМАТОЛОГИЯ ОРТОПЕДИЧЕСКАЯ</a:t>
            </a:r>
          </a:p>
          <a:p>
            <a:pPr>
              <a:spcBef>
                <a:spcPts val="300"/>
              </a:spcBef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31.02.06 СТОМАТОЛОГИЯ ПРОФИЛАКТИЧЕСКАЯ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CF5E00-1063-41F0-8B21-BE48F6B24619}"/>
              </a:ext>
            </a:extLst>
          </p:cNvPr>
          <p:cNvSpPr/>
          <p:nvPr/>
        </p:nvSpPr>
        <p:spPr>
          <a:xfrm>
            <a:off x="85012" y="64149"/>
            <a:ext cx="899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ФУМО СПО ПО УГПС 31.00.00 «КЛИНИЧЕСКАЯ МЕДИЦИНА» -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121 ПРОФЕССИОНАЛЬНАЯ ОБРАЗОВАТЕЛЬНАЯ ОРГАНИЗАЦИЯ </a:t>
            </a:r>
            <a:endParaRPr lang="ru-RU" sz="1200" dirty="0">
              <a:solidFill>
                <a:srgbClr val="A5002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248B5A-49C0-4E5C-805A-E79DDEE0847E}"/>
              </a:ext>
            </a:extLst>
          </p:cNvPr>
          <p:cNvSpPr/>
          <p:nvPr/>
        </p:nvSpPr>
        <p:spPr>
          <a:xfrm>
            <a:off x="85012" y="434416"/>
            <a:ext cx="77048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федеральных округов</a:t>
            </a:r>
          </a:p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региона</a:t>
            </a:r>
          </a:p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профессиональная образовательная организация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665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преподавателей</a:t>
            </a:r>
          </a:p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ведущих методологов</a:t>
            </a:r>
          </a:p>
          <a:p>
            <a:r>
              <a:rPr lang="ru-RU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партнёров-работодателей</a:t>
            </a:r>
          </a:p>
          <a:p>
            <a:r>
              <a:rPr lang="en-US" sz="11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экспертов движений профессионального мастерства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«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Лечебное дело»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– 176 человек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«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Акушерское  дело»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– 82 человека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«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Лабораторная диагностика»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– 78 человек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«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оптика»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– 12  человек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«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Стоматология ортопедическая»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- 32 человека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УМС по специальности 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«Стоматология профилактическая»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17 человек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УМС по направлению «Дополнительное профессиональное образование» - 88 человек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УМС по направлению «Организация практической подготовки » - 103 человека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УМС по направлению «Медико-добровольческие инициативы » - 77 человек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УМС по направлению «Профессиональное воспитание» - идет формирование актива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4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669" y="51470"/>
            <a:ext cx="2952328" cy="7597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31.02.01 ЛЕЧЕБНОЕ ДЕЛО  -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357 образовательных организаций Российской Федерации</a:t>
            </a:r>
          </a:p>
          <a:p>
            <a:pPr algn="ctr"/>
            <a:endParaRPr lang="ru-RU" sz="135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5906027"/>
              </p:ext>
            </p:extLst>
          </p:nvPr>
        </p:nvGraphicFramePr>
        <p:xfrm>
          <a:off x="98900" y="915566"/>
          <a:ext cx="278092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385BEB-20C4-42E9-9824-654C5D1B5F83}"/>
              </a:ext>
            </a:extLst>
          </p:cNvPr>
          <p:cNvSpPr/>
          <p:nvPr/>
        </p:nvSpPr>
        <p:spPr>
          <a:xfrm>
            <a:off x="3137677" y="56836"/>
            <a:ext cx="2952328" cy="7597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31.02.02 АКУШЕРСКОЕ ДЕЛО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159 образовательных организаций Российской Федерации </a:t>
            </a:r>
          </a:p>
          <a:p>
            <a:pPr algn="ctr"/>
            <a:endParaRPr lang="ru-RU" sz="135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C2CB8DD-652C-4B54-A1FF-A50FB3453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138703"/>
              </p:ext>
            </p:extLst>
          </p:nvPr>
        </p:nvGraphicFramePr>
        <p:xfrm>
          <a:off x="2987824" y="987574"/>
          <a:ext cx="2780928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100BB9-2B9D-4077-AA8C-4A51DA3A74F5}"/>
              </a:ext>
            </a:extLst>
          </p:cNvPr>
          <p:cNvSpPr/>
          <p:nvPr/>
        </p:nvSpPr>
        <p:spPr>
          <a:xfrm>
            <a:off x="6156176" y="51470"/>
            <a:ext cx="2945477" cy="7597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31.02.03 ЛАБОРТАОРНАЯ ДИАГНОСТИКА  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123 образовательные организации Российской Федерации</a:t>
            </a:r>
          </a:p>
          <a:p>
            <a:pPr algn="ctr"/>
            <a:endParaRPr lang="ru-RU" sz="135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EBEE36-4451-4DFF-B791-B41B017BD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491345"/>
              </p:ext>
            </p:extLst>
          </p:nvPr>
        </p:nvGraphicFramePr>
        <p:xfrm>
          <a:off x="6012160" y="987574"/>
          <a:ext cx="2865998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125BFF-8C40-46E7-AE20-42FAF99831F7}"/>
              </a:ext>
            </a:extLst>
          </p:cNvPr>
          <p:cNvSpPr/>
          <p:nvPr/>
        </p:nvSpPr>
        <p:spPr>
          <a:xfrm>
            <a:off x="129858" y="2712121"/>
            <a:ext cx="2865998" cy="5797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31.02.04 МЕДИЦИНСКАЯ ОПТИКА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образовательных организаций Российской Федерации</a:t>
            </a:r>
          </a:p>
          <a:p>
            <a:pPr algn="ctr"/>
            <a:endParaRPr lang="ru-RU" sz="1350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3C69216-36E9-4246-AD5C-A96FBDB45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529103"/>
              </p:ext>
            </p:extLst>
          </p:nvPr>
        </p:nvGraphicFramePr>
        <p:xfrm>
          <a:off x="66290" y="3039802"/>
          <a:ext cx="2865998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F8EF0F-EFA9-4142-844E-01EA7AF78F7E}"/>
              </a:ext>
            </a:extLst>
          </p:cNvPr>
          <p:cNvSpPr/>
          <p:nvPr/>
        </p:nvSpPr>
        <p:spPr>
          <a:xfrm>
            <a:off x="3203846" y="2787774"/>
            <a:ext cx="2952329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cs typeface="Arial" panose="020B0604020202020204" pitchFamily="34" charset="0"/>
              </a:rPr>
              <a:t>31.02.05 СТОМАТОЛОГИЯ ОРТОПЕДИЧЕКСАЯ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104 образовательных организаций Российской Федерации </a:t>
            </a:r>
          </a:p>
          <a:p>
            <a:pPr algn="ctr"/>
            <a:endParaRPr lang="ru-RU" sz="135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EC303AB-5D64-4455-B1A6-0F74D38A9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431799"/>
              </p:ext>
            </p:extLst>
          </p:nvPr>
        </p:nvGraphicFramePr>
        <p:xfrm>
          <a:off x="2879828" y="3291830"/>
          <a:ext cx="3492388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A56E3F2-D816-43D3-885F-3C7837B1F156}"/>
              </a:ext>
            </a:extLst>
          </p:cNvPr>
          <p:cNvSpPr/>
          <p:nvPr/>
        </p:nvSpPr>
        <p:spPr>
          <a:xfrm>
            <a:off x="6364164" y="2787774"/>
            <a:ext cx="2958621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cs typeface="Arial" panose="020B0604020202020204" pitchFamily="34" charset="0"/>
              </a:rPr>
              <a:t>31.02.06 СТОМАТОЛОГИЯ ПРОФИЛАКТИЧЕСКАЯ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49 образовательных организаций Российской Федерации</a:t>
            </a:r>
          </a:p>
          <a:p>
            <a:pPr algn="ctr"/>
            <a:endParaRPr lang="ru-RU" sz="1350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9E44C13-FE12-491F-8A93-796656E3D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85143"/>
              </p:ext>
            </p:extLst>
          </p:nvPr>
        </p:nvGraphicFramePr>
        <p:xfrm>
          <a:off x="6391356" y="3463426"/>
          <a:ext cx="2777755" cy="15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0354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94509-F213-4BD2-ADEF-7DD168E7D138}"/>
              </a:ext>
            </a:extLst>
          </p:cNvPr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ИЗМЕНЕНИЯ В ФГОС СПО 2022 ГОДА /</a:t>
            </a:r>
          </a:p>
          <a:p>
            <a:pPr algn="ctr"/>
            <a:r>
              <a:rPr lang="ru-RU" sz="16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СИНХРОНИЗАЦИЯ С ПРОФЕССИОНАЛЬНЫМИ СТАНДАРТАМИ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838F9033-B43E-40E4-9DC0-B8B136F8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77698"/>
              </p:ext>
            </p:extLst>
          </p:nvPr>
        </p:nvGraphicFramePr>
        <p:xfrm>
          <a:off x="33997" y="838501"/>
          <a:ext cx="9110003" cy="427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6559">
                  <a:extLst>
                    <a:ext uri="{9D8B030D-6E8A-4147-A177-3AD203B41FA5}">
                      <a16:colId xmlns:a16="http://schemas.microsoft.com/office/drawing/2014/main" val="1428645668"/>
                    </a:ext>
                  </a:extLst>
                </a:gridCol>
                <a:gridCol w="5883444">
                  <a:extLst>
                    <a:ext uri="{9D8B030D-6E8A-4147-A177-3AD203B41FA5}">
                      <a16:colId xmlns:a16="http://schemas.microsoft.com/office/drawing/2014/main" val="2873759983"/>
                    </a:ext>
                  </a:extLst>
                </a:gridCol>
              </a:tblGrid>
              <a:tr h="11716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СПЕЦИАЛЬНОСТИ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УТВЕРЖДЕННЫЙ ПРОФЕССИОНАЛЬНЫЙ СТАНДАРТ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28699"/>
                  </a:ext>
                </a:extLst>
              </a:tr>
              <a:tr h="70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31.02.01 ЛЕЧЕБНОЕ ДЕЛО/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«Фельдшер»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12.01.2016 N 2н "Об утверждении профессионального стандарта "Младший медицинский персонал" (Зарегистрировано в Минюсте России 08.02.2016 N 40993) – 3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31.07.2020 N 470н "Об утверждении профессионального стандарта "Фельдшер" (Зарегистрировано в Минюсте России 26.08.2020 N 59474)  - 6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13.01.2021 N 3н "Об утверждении профессионального стандарта "Фельдшер скорой медицинской помощи" (Зарегистрировано в Минюсте России 12.04.2021 N 63073) – 6 уровень квалификации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5145"/>
                  </a:ext>
                </a:extLst>
              </a:tr>
              <a:tr h="53362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31.02.02 Акушерское дело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«Акушер/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акушерка»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12.01.2016 N 2н "Об утверждении профессионального стандарта "Младший медицинский персонал" (Зарегистрировано в Минюсте России 08.02.2016 N 40993) – 3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13.01.2021 N 6н "Об утверждении профессионального стандарта "Акушерка (Акушер)" (Зарегистрировано в Минюсте России 12.04.2021 N 63075) 6 уровень квалификации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02528"/>
                  </a:ext>
                </a:extLst>
              </a:tr>
              <a:tr h="108294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31.02.03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Лабораторная диагностика</a:t>
                      </a:r>
                    </a:p>
                    <a:p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</a:p>
                    <a:p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«Медицинский лабораторный техник»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31.07.2020 N 473н "Об утверждении профессионального стандарта "Специалист в области лабораторной диагностики со средним медицинским образованием" (Зарегистрировано в Минюсте России 18.08.2020 N 59303) ОТФ А -5уровень квалификации ОТФ  В - 6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31.07.2020 N 472н "Об утверждении профессионального стандарта "Специалист по судебно-медицинской экспертизе со средним медицинским образованием" (Зарегистрировано в Минюсте России 18.08.2020 N 59309) – 5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31.05.2021 N 348н "Об утверждении профессионального стандарта "Специалист в области медико-профилактического дела со средним медицинским образованием" (Зарегистрировано в Минюсте России 05.07.2021 N 64113) ОТФ Д –</a:t>
                      </a:r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ОТФ </a:t>
                      </a:r>
                      <a:r>
                        <a:rPr lang="en-US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 уровень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3175"/>
                  </a:ext>
                </a:extLst>
              </a:tr>
              <a:tr h="75646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31.02.04 Медицинская оптика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</a:p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«Медицинский оптик-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оптометрист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31.05.2021 N 347н "Об утверждении профессионального стандарта "Специалист в области медицинской оптики и </a:t>
                      </a:r>
                      <a:r>
                        <a:rPr lang="ru-RU" sz="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оптометрии</a:t>
                      </a: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(Зарегистрировано в Минюсте России 05.07.2021 N 64114) – 5 уровень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стандарт «Продавец оптики», утвержденный приказом Министерства труда и социальной защиты Российской Федерации от 21 января 2016 г. № 16н (зарегистрирован Министерством юстиции Российской Федерации 12 февраля 2016 г., регистрационный № 41066), с изменением, внесенным приказом Министерства труда и социальной защиты Российской Федерации от 17 марта 2016 г. № 111н (зарегистрирован Министерством юстиции Российской Федерации 8 апреля 2016 г., регистрационный № 41735) – 3 уровень квалификации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57396"/>
                  </a:ext>
                </a:extLst>
              </a:tr>
              <a:tr h="44494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31.02.05 Стоматология ортопедическая </a:t>
                      </a: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«Зубной техник»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31.07.2020 N 474н "Об утверждении профессионального стандарта "Зубной техник" (Зарегистрировано в Минюсте России 04.09.2020 N 59648) –</a:t>
                      </a:r>
                    </a:p>
                    <a:p>
                      <a:pPr algn="just"/>
                      <a:r>
                        <a:rPr lang="ru-RU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уровень квалификации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5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31.02.06 Стоматология профилактическая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«Гигиенист стоматологический»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и социальной защиты России от 31.07.2020 N 469н "Об утверждении профессионального стандарта «Гигиенист стоматологический» (Зарегистрировано в Минюсте России 18.08.2020 N 59311)</a:t>
                      </a:r>
                    </a:p>
                    <a:p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4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94509-F213-4BD2-ADEF-7DD168E7D138}"/>
              </a:ext>
            </a:extLst>
          </p:cNvPr>
          <p:cNvSpPr txBox="1"/>
          <p:nvPr/>
        </p:nvSpPr>
        <p:spPr>
          <a:xfrm>
            <a:off x="42801" y="0"/>
            <a:ext cx="905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ИЗМЕНЕНИЯ В ФГОС СПО 2022 года  </a:t>
            </a:r>
            <a:r>
              <a:rPr lang="ru-RU" sz="14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/ СРОК ОБУЧЕНИЯ, ФОРМА ОБУЧЕНИЯ  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838F9033-B43E-40E4-9DC0-B8B136F8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45971"/>
              </p:ext>
            </p:extLst>
          </p:nvPr>
        </p:nvGraphicFramePr>
        <p:xfrm>
          <a:off x="287643" y="291852"/>
          <a:ext cx="8712967" cy="4851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104">
                  <a:extLst>
                    <a:ext uri="{9D8B030D-6E8A-4147-A177-3AD203B41FA5}">
                      <a16:colId xmlns:a16="http://schemas.microsoft.com/office/drawing/2014/main" val="1428645668"/>
                    </a:ext>
                  </a:extLst>
                </a:gridCol>
                <a:gridCol w="2865673">
                  <a:extLst>
                    <a:ext uri="{9D8B030D-6E8A-4147-A177-3AD203B41FA5}">
                      <a16:colId xmlns:a16="http://schemas.microsoft.com/office/drawing/2014/main" val="2873759983"/>
                    </a:ext>
                  </a:extLst>
                </a:gridCol>
                <a:gridCol w="3055190">
                  <a:extLst>
                    <a:ext uri="{9D8B030D-6E8A-4147-A177-3AD203B41FA5}">
                      <a16:colId xmlns:a16="http://schemas.microsoft.com/office/drawing/2014/main" val="256279288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Действующий ФГОС СПО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 по специальности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ФГОС СПО по специальности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( 2022)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869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31.02.01 ЛЕЧЕБНОЕ ДЕЛО/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квалификация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«Фельдшер» </a:t>
                      </a:r>
                    </a:p>
                    <a:p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3 года 10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</a:rPr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3 года 10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</a:rPr>
                        <a:t>очная, очно-заочная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5145"/>
                  </a:ext>
                </a:extLst>
              </a:tr>
              <a:tr h="66711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31.02.02 Акушерское дело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«Акушер/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</a:rPr>
                        <a:t> акушерка»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3 года 10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 года 6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3 года 6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 очно-заочная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02528"/>
                  </a:ext>
                </a:extLst>
              </a:tr>
              <a:tr h="75510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31.02.03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Лабораторная диагностика</a:t>
                      </a:r>
                    </a:p>
                    <a:p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</a:p>
                    <a:p>
                      <a:r>
                        <a:rPr lang="ru-RU" sz="900" b="1" baseline="0" dirty="0">
                          <a:solidFill>
                            <a:schemeClr val="tx1"/>
                          </a:solidFill>
                        </a:rPr>
                        <a:t>«Медицинский лабораторный техник»</a:t>
                      </a:r>
                    </a:p>
                    <a:p>
                      <a:r>
                        <a:rPr lang="ru-RU" sz="900" b="1" i="1" baseline="0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СПО 2014 г </a:t>
                      </a:r>
                    </a:p>
                    <a:p>
                      <a:r>
                        <a:rPr lang="ru-RU" sz="900" b="1" i="1" baseline="0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лабораторный техник</a:t>
                      </a:r>
                    </a:p>
                    <a:p>
                      <a:r>
                        <a:rPr lang="ru-RU" sz="900" b="1" i="1" baseline="0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технолог</a:t>
                      </a:r>
                      <a:endParaRPr lang="ru-RU" sz="900" b="1" i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3 года 10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 очно-заочная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1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 года 10 месяцев</a:t>
                      </a:r>
                    </a:p>
                    <a:p>
                      <a:r>
                        <a:rPr lang="ru-RU" sz="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 очно-заочная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3175"/>
                  </a:ext>
                </a:extLst>
              </a:tr>
              <a:tr h="71318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31.02.04 Медицинская оптика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</a:p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«Медицинский оптик-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</a:rPr>
                        <a:t>оптометрист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900" b="1" i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СПО 2014 г.</a:t>
                      </a:r>
                    </a:p>
                    <a:p>
                      <a:r>
                        <a:rPr lang="ru-RU" sz="900" b="1" i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оптик</a:t>
                      </a:r>
                    </a:p>
                    <a:p>
                      <a:r>
                        <a:rPr lang="ru-RU" sz="900" b="1" i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Оптик-</a:t>
                      </a:r>
                      <a:r>
                        <a:rPr lang="ru-RU" sz="900" b="1" i="1" dirty="0" err="1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оптометрист</a:t>
                      </a:r>
                      <a:endParaRPr lang="ru-RU" sz="900" b="1" i="1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2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 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3 года 10 месяцев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 очно-заочная, 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1 год 10 месяцев;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основного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2 года 10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очная, очно-заочная</a:t>
                      </a:r>
                      <a:r>
                        <a:rPr lang="ru-RU" sz="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заочная</a:t>
                      </a:r>
                      <a:endParaRPr lang="ru-RU" sz="80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5573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31.02.05 Стоматология ортопедическая </a:t>
                      </a: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Зубной техник»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2 год 10 месяцев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очная, очно-заочная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 базе среднего общего образования –</a:t>
                      </a:r>
                    </a:p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1 год 10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очная, очно-заочная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31.02.06 Стоматология профилактическая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«Гигиенист стоматологический»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на базе среднего общего образования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1 года 10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очная, очно-заочная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на базе среднего общего образования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1 год 10 месяцев;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на базе основного общего образования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2 года 10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очная, очно-заочная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7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94509-F213-4BD2-ADEF-7DD168E7D138}"/>
              </a:ext>
            </a:extLst>
          </p:cNvPr>
          <p:cNvSpPr txBox="1"/>
          <p:nvPr/>
        </p:nvSpPr>
        <p:spPr>
          <a:xfrm>
            <a:off x="0" y="65938"/>
            <a:ext cx="9143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ИЗМЕНЕНИЯ В ФГОС СПО 2022 года</a:t>
            </a:r>
            <a:r>
              <a:rPr lang="ru-RU" sz="1100" b="1" dirty="0">
                <a:solidFill>
                  <a:srgbClr val="A50021"/>
                </a:solidFill>
                <a:latin typeface="Arial Black" panose="020B0A04020102020204" pitchFamily="34" charset="0"/>
                <a:cs typeface="Arial" pitchFamily="34" charset="0"/>
              </a:rPr>
              <a:t>/ ОБЯЗАТЕЛЬНЫЕ ДИСЦИПЛИНЫ ГУМАНИТАРНОГО ЦИКЛА</a:t>
            </a:r>
            <a:endParaRPr lang="ru-RU" sz="1200" b="1" dirty="0">
              <a:solidFill>
                <a:srgbClr val="A5002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838F9033-B43E-40E4-9DC0-B8B136F8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38706"/>
              </p:ext>
            </p:extLst>
          </p:nvPr>
        </p:nvGraphicFramePr>
        <p:xfrm>
          <a:off x="107505" y="356606"/>
          <a:ext cx="8849679" cy="4502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044">
                  <a:extLst>
                    <a:ext uri="{9D8B030D-6E8A-4147-A177-3AD203B41FA5}">
                      <a16:colId xmlns:a16="http://schemas.microsoft.com/office/drawing/2014/main" val="1428645668"/>
                    </a:ext>
                  </a:extLst>
                </a:gridCol>
                <a:gridCol w="1348243">
                  <a:extLst>
                    <a:ext uri="{9D8B030D-6E8A-4147-A177-3AD203B41FA5}">
                      <a16:colId xmlns:a16="http://schemas.microsoft.com/office/drawing/2014/main" val="2873759983"/>
                    </a:ext>
                  </a:extLst>
                </a:gridCol>
                <a:gridCol w="6257392">
                  <a:extLst>
                    <a:ext uri="{9D8B030D-6E8A-4147-A177-3AD203B41FA5}">
                      <a16:colId xmlns:a16="http://schemas.microsoft.com/office/drawing/2014/main" val="2562792885"/>
                    </a:ext>
                  </a:extLst>
                </a:gridCol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ДЕЙСТВУЮЩИЙ ФГОС СПО  ПО СПЕЦИАЛЬНОСТИ 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A50021"/>
                          </a:solidFill>
                          <a:latin typeface="Arial Black" panose="020B0A04020102020204" pitchFamily="34" charset="0"/>
                        </a:rPr>
                        <a:t>ФГОС СПО ПО СПЕЦИАЛЬНОСТИ  ( 2022)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8699"/>
                  </a:ext>
                </a:extLst>
              </a:tr>
              <a:tr h="633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31.02.01 ЛЕЧЕБНОЕ ДЕЛО/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квалификация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«Фельдшер» 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"Основы философии" "История",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"Психология общения" "Иностранный язык" "Физическая культура"</a:t>
                      </a:r>
                    </a:p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России», «Иностранный язык в профессиональной деятельности», «Безопасность жизнедеятельности», «Физическая культура», «Основы бережливого производства», «Основы финансовой грамотности».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УНИФИЦИРОВАННЫЕ ПРОГРАММЫ ДЛЯ ВСЕХ СПЕЦИАЛЬНОСТЕЙ ФУМО СПО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31.00.00. КЛИНИЧЕСКАЯ МЕДИЦИНА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РАБОЧАЯ ПРОГРАММА УЧЕБНОЙ ДИСЦИПЛИНЫ «ОСНОВЫ БЕРЕЖЛИВОГО ПРОИЗВОДСТВА»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Умения: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работу с соблюдением принципов бережливого производства;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картировать поток создания ценностей;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ключевые инструменты решения проблем;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и анализировать основные потери в процессах;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организовывать работу коллектива и команды; </a:t>
                      </a:r>
                    </a:p>
                    <a:p>
                      <a:pPr indent="161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 с коллегами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руководством, пациентами, клиентами в ходе профессиональной деятельности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РАБОЧАЯ ПРОГРАММА УЧЕБНОЙ ДИСЦИПЛИНЫ «ОСНОВЫ ФИНАНСОВОЙ ГРАМОТНОСТИ»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теоретические знания по финансовой грамотности для практической деятельности и повседневной жизни;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 в коллективе и работать в команде;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 планировать свои доходы и расходы; грамотно применяет полученные знания для оценки собственных экономических действий в качестве потребителя, налогоплательщика, страхователя, члена семьи и гражданина;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приобретенные знания для выполнения практических заданий, основанных на ситуациях, связанных с банковскими операциями, рынком ценных бумаг, страховым рынком, фондовой и валютной биржами;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состояние финансовых рынков, используя различные источники информации;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назначение видов налогов и применять полученные знания для расчёта НДФЛ, налоговых вычетов, заполнения налоговой декларации;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правовые нормы по защите прав потребителей финансовых услуг и выявлять признаки мошенничества на финансовом рынке в отношении физических лиц;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и анализировать семейный бюджет и личный финансовый план;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обоснование бизнес-идеи;</a:t>
                      </a:r>
                    </a:p>
                    <a:p>
                      <a:pPr indent="198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полученные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для увеличения пенсионных накоплений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5145"/>
                  </a:ext>
                </a:extLst>
              </a:tr>
              <a:tr h="718696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31.02.02 Акушерское дело</a:t>
                      </a:r>
                    </a:p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«Акушер/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акушерка»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02528"/>
                  </a:ext>
                </a:extLst>
              </a:tr>
              <a:tr h="621290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31.02.03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Лабораторная диагностика</a:t>
                      </a:r>
                    </a:p>
                    <a:p>
                      <a:r>
                        <a:rPr lang="ru-RU" sz="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</a:p>
                    <a:p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«Медицинский лабораторный техник»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3175"/>
                  </a:ext>
                </a:extLst>
              </a:tr>
              <a:tr h="719896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31.02.04 Медицинская оптика</a:t>
                      </a:r>
                    </a:p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</a:p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«Медицинский оптик-</a:t>
                      </a:r>
                      <a:r>
                        <a:rPr lang="ru-RU" sz="7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оптометрист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557396"/>
                  </a:ext>
                </a:extLst>
              </a:tr>
              <a:tr h="72974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31.02.05 Стоматология ортопедическая </a:t>
                      </a:r>
                    </a:p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Зубной техник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045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31.02.06 Стоматология профилактическая</a:t>
                      </a:r>
                    </a:p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«Гигиенист стоматологический»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98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94509-F213-4BD2-ADEF-7DD168E7D138}"/>
              </a:ext>
            </a:extLst>
          </p:cNvPr>
          <p:cNvSpPr txBox="1"/>
          <p:nvPr/>
        </p:nvSpPr>
        <p:spPr>
          <a:xfrm>
            <a:off x="35496" y="65938"/>
            <a:ext cx="91085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50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ИЗМЕНЕНИЯ В ФГОС СПО 2022 года </a:t>
            </a:r>
            <a:r>
              <a:rPr lang="ru-RU" sz="1400" b="1" dirty="0">
                <a:solidFill>
                  <a:srgbClr val="A50021"/>
                </a:solidFill>
                <a:latin typeface="Century Gothic" panose="020B0502020202020204" pitchFamily="34" charset="0"/>
                <a:cs typeface="Arial" pitchFamily="34" charset="0"/>
              </a:rPr>
              <a:t>/ </a:t>
            </a:r>
          </a:p>
          <a:p>
            <a:pPr algn="ctr"/>
            <a:r>
              <a:rPr lang="ru-RU" sz="1400" b="1" dirty="0">
                <a:solidFill>
                  <a:srgbClr val="A50021"/>
                </a:solidFill>
                <a:latin typeface="Century Gothic" panose="020B0502020202020204" pitchFamily="34" charset="0"/>
                <a:cs typeface="Arial" pitchFamily="34" charset="0"/>
              </a:rPr>
              <a:t>ОБЯЗАТЕЛЬНЫЕ ДИСЦИПЛИНЫ ОБЩЕПРОФЕССИОНАЛЬНОГО ЦИКЛА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838F9033-B43E-40E4-9DC0-B8B136F8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17006"/>
              </p:ext>
            </p:extLst>
          </p:nvPr>
        </p:nvGraphicFramePr>
        <p:xfrm>
          <a:off x="200912" y="555526"/>
          <a:ext cx="8777670" cy="4453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0760">
                  <a:extLst>
                    <a:ext uri="{9D8B030D-6E8A-4147-A177-3AD203B41FA5}">
                      <a16:colId xmlns:a16="http://schemas.microsoft.com/office/drawing/2014/main" val="1428645668"/>
                    </a:ext>
                  </a:extLst>
                </a:gridCol>
                <a:gridCol w="2376432">
                  <a:extLst>
                    <a:ext uri="{9D8B030D-6E8A-4147-A177-3AD203B41FA5}">
                      <a16:colId xmlns:a16="http://schemas.microsoft.com/office/drawing/2014/main" val="2873759983"/>
                    </a:ext>
                  </a:extLst>
                </a:gridCol>
                <a:gridCol w="3470478">
                  <a:extLst>
                    <a:ext uri="{9D8B030D-6E8A-4147-A177-3AD203B41FA5}">
                      <a16:colId xmlns:a16="http://schemas.microsoft.com/office/drawing/2014/main" val="2562792885"/>
                    </a:ext>
                  </a:extLst>
                </a:gridCol>
              </a:tblGrid>
              <a:tr h="6732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A50021"/>
                          </a:solidFill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A50021"/>
                          </a:solidFill>
                        </a:rPr>
                        <a:t>ДЕЙСТВУЮЩИЙ ФГОС СПО  ПО СПЕЦИАЛЬНОСТИ (2014)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A50021"/>
                          </a:solidFill>
                        </a:rPr>
                        <a:t>ПРОЕКТ ФГОС СПО ПО СПЕЦИАЛЬНОСТИ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A50021"/>
                          </a:solidFill>
                        </a:rPr>
                        <a:t>(2022)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28699"/>
                  </a:ext>
                </a:extLst>
              </a:tr>
              <a:tr h="694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31.02.01 ЛЕЧЕБНОЕ ДЕЛО/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 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«Фельдшер»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Безопасность жизнедеятельности 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Анатомия и физиология человека», «Основы латинского языка с медицинской терминологией», «Основы патологии», Фармакология», «Генетика человека с основами медицинской генетики», «Основы микробиологии и иммунологии», «Здоровый человек и его окружение», «Информационные технологии в профессиональной деятельности».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51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31.02.02 Акушерское дело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«Акушер/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акушерка»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Безопасность жизнедеятельности</a:t>
                      </a:r>
                      <a:endParaRPr lang="ru-RU" sz="900" dirty="0"/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«Анатомия и физиология человека», «Основы латинского языка с медицинской терминологией», «Основы патологии», Фармакология», «Генетика человека с основами медицинской генетики», «Основы микробиологии и иммунологии».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02528"/>
                  </a:ext>
                </a:extLst>
              </a:tr>
              <a:tr h="50100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31.02.03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Лабораторная диагностика</a:t>
                      </a:r>
                    </a:p>
                    <a:p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</a:p>
                    <a:p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«Медицинский лабораторный техник»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effectLst/>
                        </a:rPr>
                        <a:t>Безопасность жизнедеятельности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«Анатомия и физиология человека», «Основы латинского языка с медицинской терминологией», «Основы патологии», «Генетика человека с основами медицинской генетики»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317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31.02.04 Медицинская оптика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</a:p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«Медицинский оптик-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</a:rPr>
                        <a:t>оптометрист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effectLst/>
                        </a:rPr>
                        <a:t>Безопасность жизнедеятельности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«Анатомия и физиология человека», «Геометрическая оптика», «Теория и расчет оптических систем», «Принципы оптической коррекции зрения», «Основы физиологической оптики», «Основы метрологии и стандартизации», «</a:t>
                      </a:r>
                      <a:r>
                        <a:rPr lang="ru-RU" sz="800" kern="1200" dirty="0" err="1">
                          <a:effectLst/>
                        </a:rPr>
                        <a:t>Офтальмофармакология</a:t>
                      </a:r>
                      <a:r>
                        <a:rPr lang="ru-RU" sz="800" kern="1200" dirty="0">
                          <a:effectLst/>
                        </a:rPr>
                        <a:t>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557396"/>
                  </a:ext>
                </a:extLst>
              </a:tr>
              <a:tr h="71702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31.02.05 Стоматология ортопедическая </a:t>
                      </a: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«Зубной техник»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effectLst/>
                        </a:rPr>
                        <a:t>Безопасность жизнедеятельности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«Анатомия и физиология человека с курсом биомеханики зубочелюстной системы», «Основы микробиологии и инфекционная безопасность», «Стоматологические заболевания», «Гигиена с экологией человека».</a:t>
                      </a:r>
                    </a:p>
                    <a:p>
                      <a:r>
                        <a:rPr lang="ru-RU" sz="800" kern="1200" dirty="0">
                          <a:effectLst/>
                        </a:rPr>
                        <a:t>профессиональной деятельности»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3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31.02.06 Стоматология профилактическая</a:t>
                      </a: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Квалификация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«Гигиенист стоматологический»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Безопасность жизнедеятельности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«Анатомия и физиология человека», «Основы латинского языка с медицинской терминологией», «Клиническое материаловедение», «Основы микробиологии и инфекционная безопасность».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B324C9-0028-46B9-B647-6086978B3145}"/>
              </a:ext>
            </a:extLst>
          </p:cNvPr>
          <p:cNvSpPr/>
          <p:nvPr/>
        </p:nvSpPr>
        <p:spPr>
          <a:xfrm>
            <a:off x="271929" y="195186"/>
            <a:ext cx="8496944" cy="5986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5328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kern="0" dirty="0">
                <a:solidFill>
                  <a:srgbClr val="A50021"/>
                </a:solidFill>
                <a:latin typeface="Century Gothic" panose="020B0502020202020204" pitchFamily="34" charset="0"/>
              </a:rPr>
              <a:t>ВНЕСЕНЫ ИЗМЕНЕНИЯ В ПРОЦЕДУРУ ПРОВЕДЕНИЯ </a:t>
            </a:r>
          </a:p>
          <a:p>
            <a:pPr algn="ctr" defTabSz="5328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kern="0" dirty="0">
                <a:solidFill>
                  <a:srgbClr val="A50021"/>
                </a:solidFill>
                <a:latin typeface="Century Gothic" panose="020B0502020202020204" pitchFamily="34" charset="0"/>
              </a:rPr>
              <a:t>ГОСУДАРСТВЕННОЙ ИТОГОВОЙ АТТЕСТАЦИИ ПО СПЕЦИАЛЬНОСТИ: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CD5345-4E36-474C-AE2C-7DFA5971A9B2}"/>
              </a:ext>
            </a:extLst>
          </p:cNvPr>
          <p:cNvSpPr/>
          <p:nvPr/>
        </p:nvSpPr>
        <p:spPr>
          <a:xfrm>
            <a:off x="17489" y="1411649"/>
            <a:ext cx="1398326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Выпускная квалификационная работа  </a:t>
            </a:r>
          </a:p>
          <a:p>
            <a:pPr algn="ctr"/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E136D-FB18-4610-91CA-FD9986D6F430}"/>
              </a:ext>
            </a:extLst>
          </p:cNvPr>
          <p:cNvSpPr/>
          <p:nvPr/>
        </p:nvSpPr>
        <p:spPr>
          <a:xfrm>
            <a:off x="2452258" y="1341186"/>
            <a:ext cx="1398326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Итоговый государственный экзамен</a:t>
            </a:r>
          </a:p>
          <a:p>
            <a:pPr algn="ctr"/>
            <a:endParaRPr lang="ru-RU" sz="900" dirty="0"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B2DD0CC-64C6-492D-8EC9-CDFB12537CD3}"/>
              </a:ext>
            </a:extLst>
          </p:cNvPr>
          <p:cNvCxnSpPr>
            <a:cxnSpLocks/>
          </p:cNvCxnSpPr>
          <p:nvPr/>
        </p:nvCxnSpPr>
        <p:spPr>
          <a:xfrm>
            <a:off x="450379" y="1151876"/>
            <a:ext cx="657973" cy="7250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C36155A-355C-4C40-9F39-7A92855B587D}"/>
              </a:ext>
            </a:extLst>
          </p:cNvPr>
          <p:cNvCxnSpPr>
            <a:cxnSpLocks/>
          </p:cNvCxnSpPr>
          <p:nvPr/>
        </p:nvCxnSpPr>
        <p:spPr>
          <a:xfrm>
            <a:off x="1437339" y="1584854"/>
            <a:ext cx="7011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BC4292-B6EC-4AB8-BAD0-A06A912E2C16}"/>
              </a:ext>
            </a:extLst>
          </p:cNvPr>
          <p:cNvSpPr/>
          <p:nvPr/>
        </p:nvSpPr>
        <p:spPr>
          <a:xfrm>
            <a:off x="1960737" y="2595256"/>
            <a:ext cx="2808312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- Фонд оценочных средств для первичной аккредитации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52FB7B-CCF4-4454-86FA-65212D6A96CB}"/>
              </a:ext>
            </a:extLst>
          </p:cNvPr>
          <p:cNvSpPr/>
          <p:nvPr/>
        </p:nvSpPr>
        <p:spPr>
          <a:xfrm>
            <a:off x="1936887" y="3097109"/>
            <a:ext cx="2736304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- Этапы ГИА  синхронны с этапами процедуры первичной аккредитации </a:t>
            </a:r>
          </a:p>
          <a:p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491CFC-8CAD-4491-A77F-D6BD5A6160C7}"/>
              </a:ext>
            </a:extLst>
          </p:cNvPr>
          <p:cNvSpPr/>
          <p:nvPr/>
        </p:nvSpPr>
        <p:spPr>
          <a:xfrm>
            <a:off x="1960737" y="3608545"/>
            <a:ext cx="2736304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- Условия проведения ГИА соответствует условиям проведения процедуры первичной аккредитации </a:t>
            </a:r>
          </a:p>
          <a:p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D3A12F11-1256-441B-8B0A-F68C621F151D}"/>
              </a:ext>
            </a:extLst>
          </p:cNvPr>
          <p:cNvSpPr/>
          <p:nvPr/>
        </p:nvSpPr>
        <p:spPr>
          <a:xfrm>
            <a:off x="1741791" y="2528113"/>
            <a:ext cx="195096" cy="148440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9C65DC-BF52-4179-8A9F-00D74A853AEE}"/>
              </a:ext>
            </a:extLst>
          </p:cNvPr>
          <p:cNvSpPr/>
          <p:nvPr/>
        </p:nvSpPr>
        <p:spPr>
          <a:xfrm>
            <a:off x="107504" y="2772969"/>
            <a:ext cx="1644290" cy="99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ru-RU" sz="9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Итоговый государственный экзамен (ГИА) по специальностям среднего медицинского и фармацевтического образования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7042" y="799271"/>
            <a:ext cx="43394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Государственная итоговая аттестация проводится с учетом требований к процедуре первичной аккредитации специалистов, установленных законодательством Российской Федерации в сфере охраны здоровья.  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Для государственной итоговой аттестации образовательной организацией разрабатывается программа государственной итоговой аттестации с учетом и соблюдением требований к процедуре первичной аккредитации специалистов: формирование и организация работы государственной экзаменационной комиссии с учетом требований к формированию и организации работы </a:t>
            </a:r>
            <a:r>
              <a:rPr lang="ru-RU" sz="1200" dirty="0" err="1">
                <a:latin typeface="Century Gothic" panose="020B0502020202020204" pitchFamily="34" charset="0"/>
              </a:rPr>
              <a:t>аккредитационных</a:t>
            </a:r>
            <a:r>
              <a:rPr lang="ru-RU" sz="1200" dirty="0">
                <a:latin typeface="Century Gothic" panose="020B0502020202020204" pitchFamily="34" charset="0"/>
              </a:rPr>
              <a:t> комиссии, оснащение помещений с учетом обеспечения единства подхода, объективности проведения и оценки квалификации выпускников. 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Фонды примерных оценочных средств для проведения ГИА включают типовые оценочные средства для проведения первичной аккредитации специалистов по соответствующей специальности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2E136D-FB18-4610-91CA-FD9986D6F430}"/>
              </a:ext>
            </a:extLst>
          </p:cNvPr>
          <p:cNvSpPr/>
          <p:nvPr/>
        </p:nvSpPr>
        <p:spPr>
          <a:xfrm>
            <a:off x="17489" y="4299942"/>
            <a:ext cx="4679553" cy="34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ru-RU" sz="9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СОКРАЩЕНИЕ  СРОКА ГОТОВНОСТИ ВЫПУСКНИКА</a:t>
            </a:r>
          </a:p>
          <a:p>
            <a:pPr algn="ctr"/>
            <a:r>
              <a:rPr lang="ru-RU" sz="9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 К МЕДИЦИНСКОЙ ДЕЯТЕЛЬНОСТИ </a:t>
            </a:r>
            <a:endParaRPr lang="ru-RU" sz="9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99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2757</Words>
  <Application>Microsoft Office PowerPoint</Application>
  <PresentationFormat>Экран (16:9)</PresentationFormat>
  <Paragraphs>370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ПРИМЕРНЫХ ОСНОВНЫХ ПРОФЕССИОНАЛЬНЫХ ОБРАЗОВАТЕЛЬНЫХ ПРОГРАММ ЧЕРЕЗ ЕДИНУЮ МЕТОДОЛОГИЮ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 Сенько</dc:creator>
  <cp:lastModifiedBy>User</cp:lastModifiedBy>
  <cp:revision>371</cp:revision>
  <cp:lastPrinted>2022-09-14T11:54:36Z</cp:lastPrinted>
  <dcterms:created xsi:type="dcterms:W3CDTF">2018-04-04T05:26:56Z</dcterms:created>
  <dcterms:modified xsi:type="dcterms:W3CDTF">2022-09-16T10:36:19Z</dcterms:modified>
</cp:coreProperties>
</file>