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1" r:id="rId2"/>
    <p:sldId id="354" r:id="rId3"/>
    <p:sldId id="426" r:id="rId4"/>
    <p:sldId id="441" r:id="rId5"/>
    <p:sldId id="428" r:id="rId6"/>
    <p:sldId id="442" r:id="rId7"/>
    <p:sldId id="443" r:id="rId8"/>
    <p:sldId id="429" r:id="rId9"/>
    <p:sldId id="431" r:id="rId10"/>
    <p:sldId id="434" r:id="rId11"/>
  </p:sldIdLst>
  <p:sldSz cx="12192000" cy="6858000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804"/>
    <a:srgbClr val="4A8522"/>
    <a:srgbClr val="CC0000"/>
    <a:srgbClr val="271C78"/>
    <a:srgbClr val="1F4E79"/>
    <a:srgbClr val="4472C4"/>
    <a:srgbClr val="9DC3E6"/>
    <a:srgbClr val="1F1373"/>
    <a:srgbClr val="5B9BD5"/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8" autoAdjust="0"/>
    <p:restoredTop sz="96224" autoAdjust="0"/>
  </p:normalViewPr>
  <p:slideViewPr>
    <p:cSldViewPr snapToGrid="0">
      <p:cViewPr varScale="1">
        <p:scale>
          <a:sx n="111" d="100"/>
          <a:sy n="111" d="100"/>
        </p:scale>
        <p:origin x="426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427" cy="513508"/>
          </a:xfrm>
          <a:prstGeom prst="rect">
            <a:avLst/>
          </a:prstGeom>
        </p:spPr>
        <p:txBody>
          <a:bodyPr vert="horz" lIns="103490" tIns="51745" rIns="103490" bIns="51745" rtlCol="0"/>
          <a:lstStyle>
            <a:lvl1pPr algn="l">
              <a:defRPr sz="15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994" y="0"/>
            <a:ext cx="3078427" cy="513508"/>
          </a:xfrm>
          <a:prstGeom prst="rect">
            <a:avLst/>
          </a:prstGeom>
        </p:spPr>
        <p:txBody>
          <a:bodyPr vert="horz" lIns="103490" tIns="51745" rIns="103490" bIns="51745" rtlCol="0"/>
          <a:lstStyle>
            <a:lvl1pPr algn="r">
              <a:defRPr sz="1500"/>
            </a:lvl1pPr>
          </a:lstStyle>
          <a:p>
            <a:fld id="{517F5AAD-C27A-46F6-9DA6-5DF246484636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490" tIns="51745" rIns="103490" bIns="5174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103490" tIns="51745" rIns="103490" bIns="5174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8427" cy="513507"/>
          </a:xfrm>
          <a:prstGeom prst="rect">
            <a:avLst/>
          </a:prstGeom>
        </p:spPr>
        <p:txBody>
          <a:bodyPr vert="horz" lIns="103490" tIns="51745" rIns="103490" bIns="51745" rtlCol="0" anchor="b"/>
          <a:lstStyle>
            <a:lvl1pPr algn="l">
              <a:defRPr sz="15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994" y="9721108"/>
            <a:ext cx="3078427" cy="513507"/>
          </a:xfrm>
          <a:prstGeom prst="rect">
            <a:avLst/>
          </a:prstGeom>
        </p:spPr>
        <p:txBody>
          <a:bodyPr vert="horz" lIns="103490" tIns="51745" rIns="103490" bIns="51745" rtlCol="0" anchor="b"/>
          <a:lstStyle>
            <a:lvl1pPr algn="r">
              <a:defRPr sz="1500"/>
            </a:lvl1pPr>
          </a:lstStyle>
          <a:p>
            <a:fld id="{85449DC7-A151-4AC0-868A-C88A29B59C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490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68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8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52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104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1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26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72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3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57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7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20786-9653-4C48-9A5F-AE2BF6AE2C1F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07640-E877-4214-A963-59573674C5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8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308F3DFE-1B99-75A2-5FA4-F31AF53F083B}"/>
              </a:ext>
            </a:extLst>
          </p:cNvPr>
          <p:cNvGrpSpPr/>
          <p:nvPr/>
        </p:nvGrpSpPr>
        <p:grpSpPr>
          <a:xfrm>
            <a:off x="2760258" y="615558"/>
            <a:ext cx="2844693" cy="475122"/>
            <a:chOff x="544133" y="523875"/>
            <a:chExt cx="3884992" cy="648872"/>
          </a:xfrm>
        </p:grpSpPr>
        <p:pic>
          <p:nvPicPr>
            <p:cNvPr id="19" name="Рисунок 18">
              <a:extLst>
                <a:ext uri="{FF2B5EF4-FFF2-40B4-BE49-F238E27FC236}">
                  <a16:creationId xmlns:a16="http://schemas.microsoft.com/office/drawing/2014/main" id="{11484DE8-987B-D809-B9FB-14EE7E26AA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4133" y="532232"/>
              <a:ext cx="3884992" cy="640515"/>
            </a:xfrm>
            <a:prstGeom prst="rect">
              <a:avLst/>
            </a:prstGeom>
          </p:spPr>
        </p:pic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A828B81D-9803-EC77-D919-958D1E74D8FD}"/>
                </a:ext>
              </a:extLst>
            </p:cNvPr>
            <p:cNvCxnSpPr/>
            <p:nvPr/>
          </p:nvCxnSpPr>
          <p:spPr>
            <a:xfrm>
              <a:off x="2543175" y="523875"/>
              <a:ext cx="0" cy="647700"/>
            </a:xfrm>
            <a:prstGeom prst="line">
              <a:avLst/>
            </a:prstGeom>
            <a:ln w="19050">
              <a:solidFill>
                <a:srgbClr val="1F137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EBAB958C-AB8E-2B46-FE46-380E54541C8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33" y="547941"/>
            <a:ext cx="1911655" cy="610357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DE99CA7-5634-9272-71BD-912483688536}"/>
              </a:ext>
            </a:extLst>
          </p:cNvPr>
          <p:cNvSpPr/>
          <p:nvPr/>
        </p:nvSpPr>
        <p:spPr>
          <a:xfrm>
            <a:off x="420220" y="1862472"/>
            <a:ext cx="46001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271C78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ШАБЛОН ИНДИВИДУАЛЬНОГО ПРОЕКТА </a:t>
            </a:r>
            <a:endParaRPr lang="ru-RU" sz="3600" dirty="0"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0220" y="3968811"/>
            <a:ext cx="550579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Номинация: «</a:t>
            </a:r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[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вписать нужное</a:t>
            </a:r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]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»</a:t>
            </a:r>
          </a:p>
          <a:p>
            <a:pPr lvl="0"/>
            <a:endParaRPr lang="ru-RU" sz="16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lvl="0"/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[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Фамилия</a:t>
            </a:r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,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имя и отчество полностью</a:t>
            </a:r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]</a:t>
            </a:r>
            <a:endParaRPr lang="ru-RU" sz="16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lvl="0"/>
            <a:endParaRPr lang="ru-RU" sz="16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lvl="0"/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[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Полное наименование вашего образовательного учреждения</a:t>
            </a:r>
            <a:r>
              <a:rPr lang="en-US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]</a:t>
            </a: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 </a:t>
            </a:r>
          </a:p>
          <a:p>
            <a:pPr lvl="0"/>
            <a:endParaRPr lang="ru-RU" sz="16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II Всероссийский конкурс среди медицинских</a:t>
            </a:r>
            <a:b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</a:br>
            <a:r>
              <a:rPr lang="ru-RU" sz="16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и фармацевтических колледжей</a:t>
            </a:r>
          </a:p>
        </p:txBody>
      </p:sp>
    </p:spTree>
    <p:extLst>
      <p:ext uri="{BB962C8B-B14F-4D97-AF65-F5344CB8AC3E}">
        <p14:creationId xmlns:p14="http://schemas.microsoft.com/office/powerpoint/2010/main" val="410185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114766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АРГУМЕНТАЦИЯ ПРИЧИН ЭФФЕКТИВНОСТИ</a:t>
            </a:r>
            <a:b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ПРЕДЛАГАЕМОГО РЕШЕНИЯ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0"/>
            <a:ext cx="275303" cy="685800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60716" y="1452235"/>
            <a:ext cx="1127255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1F1373"/>
              </a:buClr>
              <a:buFont typeface="Wingdings" panose="05000000000000000000" pitchFamily="2" charset="2"/>
              <a:buChar char="ü"/>
            </a:pPr>
            <a:r>
              <a:rPr lang="en-US" sz="2400" i="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[</a:t>
            </a:r>
            <a:r>
              <a:rPr lang="ru-RU" sz="2400" i="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Почему именно ваш колледж? Почему нужен именно такой состав команды? Почему это предложение достижимо именно в вашем регионе? На что вы полагаетесь?</a:t>
            </a:r>
            <a:r>
              <a:rPr lang="en-US" sz="2400" i="1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]</a:t>
            </a:r>
            <a:endParaRPr lang="ru-RU" sz="2400" i="1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0716" y="2598003"/>
            <a:ext cx="1127255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ru-RU" sz="24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Тезис № 1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ru-RU" sz="24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ru-RU" sz="24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Тезис № 2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9746185" y="6144512"/>
            <a:ext cx="2087085" cy="387245"/>
            <a:chOff x="3011374" y="360275"/>
            <a:chExt cx="3778905" cy="701151"/>
          </a:xfrm>
        </p:grpSpPr>
        <p:pic>
          <p:nvPicPr>
            <p:cNvPr id="11" name="Рисунок 10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2" name="Рисунок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17" y="213048"/>
            <a:ext cx="954107" cy="95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2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1104181" cy="685800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3" name="Группа 32"/>
          <p:cNvGrpSpPr/>
          <p:nvPr/>
        </p:nvGrpSpPr>
        <p:grpSpPr>
          <a:xfrm>
            <a:off x="9659566" y="295510"/>
            <a:ext cx="2134883" cy="379410"/>
            <a:chOff x="2869042" y="715284"/>
            <a:chExt cx="3238461" cy="575537"/>
          </a:xfrm>
        </p:grpSpPr>
        <p:pic>
          <p:nvPicPr>
            <p:cNvPr id="34" name="Рисунок 33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69042" y="715284"/>
              <a:ext cx="1681605" cy="575537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35" name="Рисунок 3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4278" y="865653"/>
              <a:ext cx="1283225" cy="329769"/>
            </a:xfrm>
            <a:prstGeom prst="rect">
              <a:avLst/>
            </a:prstGeom>
          </p:spPr>
        </p:pic>
        <p:cxnSp>
          <p:nvCxnSpPr>
            <p:cNvPr id="36" name="Прямая соединительная линия 35"/>
            <p:cNvCxnSpPr/>
            <p:nvPr/>
          </p:nvCxnSpPr>
          <p:spPr>
            <a:xfrm>
              <a:off x="4664673" y="793533"/>
              <a:ext cx="0" cy="483127"/>
            </a:xfrm>
            <a:prstGeom prst="line">
              <a:avLst/>
            </a:prstGeom>
            <a:ln w="19050">
              <a:solidFill>
                <a:srgbClr val="271C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Прямоугольник 31"/>
          <p:cNvSpPr/>
          <p:nvPr/>
        </p:nvSpPr>
        <p:spPr>
          <a:xfrm>
            <a:off x="552090" y="0"/>
            <a:ext cx="1104181" cy="6858000"/>
          </a:xfrm>
          <a:prstGeom prst="rect">
            <a:avLst/>
          </a:prstGeom>
          <a:solidFill>
            <a:srgbClr val="1F137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1104180" y="0"/>
            <a:ext cx="1104181" cy="6858000"/>
          </a:xfrm>
          <a:prstGeom prst="rect">
            <a:avLst/>
          </a:prstGeom>
          <a:solidFill>
            <a:srgbClr val="1F1373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461159" y="210945"/>
            <a:ext cx="84873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КЛЮЧЕВАЯ ПРОБЛЕМА</a:t>
            </a:r>
            <a:br>
              <a:rPr lang="ru-RU" sz="3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ru-RU" sz="3200" b="1" dirty="0">
                <a:solidFill>
                  <a:srgbClr val="0F1115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ПРОФЕССИОНАЛЬНОЙ ОБРАЗОВАТЕЛЬНОЙ ОРГАНИЗАЦИИ</a:t>
            </a:r>
            <a:endParaRPr lang="ru-RU" sz="2000" dirty="0">
              <a:solidFill>
                <a:schemeClr val="tx1">
                  <a:lumMod val="50000"/>
                  <a:lumOff val="50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1031" y="2775215"/>
            <a:ext cx="8467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[</a:t>
            </a:r>
            <a:r>
              <a:rPr lang="ru-RU" sz="32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Формулировка проблемы</a:t>
            </a:r>
            <a:r>
              <a:rPr lang="en-US" sz="3200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]</a:t>
            </a:r>
            <a:endParaRPr lang="ru-RU" sz="3200" dirty="0">
              <a:latin typeface="Roboto Condensed Light" panose="02000000000000000000" pitchFamily="2" charset="0"/>
              <a:ea typeface="Roboto Condensed Light" panose="02000000000000000000" pitchFamily="2" charset="0"/>
            </a:endParaRPr>
          </a:p>
        </p:txBody>
      </p:sp>
      <p:sp>
        <p:nvSpPr>
          <p:cNvPr id="3" name="Левая круглая скобка 2"/>
          <p:cNvSpPr/>
          <p:nvPr/>
        </p:nvSpPr>
        <p:spPr>
          <a:xfrm>
            <a:off x="2579299" y="2464446"/>
            <a:ext cx="543464" cy="4005367"/>
          </a:xfrm>
          <a:prstGeom prst="leftBracket">
            <a:avLst>
              <a:gd name="adj" fmla="val 0"/>
            </a:avLst>
          </a:prstGeom>
          <a:ln w="38100">
            <a:solidFill>
              <a:srgbClr val="271C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Левая круглая скобка 11"/>
          <p:cNvSpPr/>
          <p:nvPr/>
        </p:nvSpPr>
        <p:spPr>
          <a:xfrm rot="10800000">
            <a:off x="11250985" y="2464445"/>
            <a:ext cx="543464" cy="4005367"/>
          </a:xfrm>
          <a:prstGeom prst="leftBracket">
            <a:avLst>
              <a:gd name="adj" fmla="val 0"/>
            </a:avLst>
          </a:prstGeom>
          <a:ln w="38100">
            <a:solidFill>
              <a:srgbClr val="271C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49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КОМАНДНОЕ РЕШЕНИЕ, ВЗЯТОЕ ЗА ОСНОВУ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623570"/>
              </p:ext>
            </p:extLst>
          </p:nvPr>
        </p:nvGraphicFramePr>
        <p:xfrm>
          <a:off x="356615" y="1213884"/>
          <a:ext cx="11476656" cy="510927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47634">
                  <a:extLst>
                    <a:ext uri="{9D8B030D-6E8A-4147-A177-3AD203B41FA5}">
                      <a16:colId xmlns:a16="http://schemas.microsoft.com/office/drawing/2014/main" val="490490805"/>
                    </a:ext>
                  </a:extLst>
                </a:gridCol>
                <a:gridCol w="8029022">
                  <a:extLst>
                    <a:ext uri="{9D8B030D-6E8A-4147-A177-3AD203B41FA5}">
                      <a16:colId xmlns:a16="http://schemas.microsoft.com/office/drawing/2014/main" val="2192161006"/>
                    </a:ext>
                  </a:extLst>
                </a:gridCol>
              </a:tblGrid>
              <a:tr h="5559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Поле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Описание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471499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Блок / Кейс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Например</a:t>
                      </a:r>
                      <a:r>
                        <a:rPr lang="ru-RU" sz="1600" dirty="0" smtClean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: </a:t>
                      </a: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кейс </a:t>
                      </a:r>
                      <a:r>
                        <a:rPr lang="ru-RU" sz="1600" dirty="0" smtClean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№2</a:t>
                      </a: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.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818324182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Суть решения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Что предлагается? (2–3 предложения)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950870460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Ключевые цифры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Какие ресурсы, сроки, целевые показатели были заявлены?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081523424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Почему выбрано именно это решение?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1–2 предложения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4499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0765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ДОПОЛНИТЕЛЬНОЕ РЕШЕНИЕ*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119628"/>
              </p:ext>
            </p:extLst>
          </p:nvPr>
        </p:nvGraphicFramePr>
        <p:xfrm>
          <a:off x="356615" y="1213884"/>
          <a:ext cx="11476656" cy="510927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47634">
                  <a:extLst>
                    <a:ext uri="{9D8B030D-6E8A-4147-A177-3AD203B41FA5}">
                      <a16:colId xmlns:a16="http://schemas.microsoft.com/office/drawing/2014/main" val="490490805"/>
                    </a:ext>
                  </a:extLst>
                </a:gridCol>
                <a:gridCol w="8029022">
                  <a:extLst>
                    <a:ext uri="{9D8B030D-6E8A-4147-A177-3AD203B41FA5}">
                      <a16:colId xmlns:a16="http://schemas.microsoft.com/office/drawing/2014/main" val="2192161006"/>
                    </a:ext>
                  </a:extLst>
                </a:gridCol>
              </a:tblGrid>
              <a:tr h="5559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Поле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Описание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471499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Блок / Кейс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Например: </a:t>
                      </a:r>
                      <a:r>
                        <a:rPr lang="ru-RU" sz="1600" dirty="0" smtClean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кейс №1.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818324182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Суть решения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Что предлагается? (2–3 предложения)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950870460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Ключевые цифры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Какие ресурсы, сроки, целевые показатели были заявлены?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081523424"/>
                  </a:ext>
                </a:extLst>
              </a:tr>
              <a:tr h="1138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Почему выбрано именно это решение?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1–2 предложения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44991000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6615" y="668670"/>
            <a:ext cx="9885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приводится в случае, если вы применяете более одного решения кейса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5" y="6323161"/>
            <a:ext cx="9885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rPr>
              <a:t>* при необходимости</a:t>
            </a:r>
          </a:p>
        </p:txBody>
      </p:sp>
    </p:spTree>
    <p:extLst>
      <p:ext uri="{BB962C8B-B14F-4D97-AF65-F5344CB8AC3E}">
        <p14:creationId xmlns:p14="http://schemas.microsoft.com/office/powerpoint/2010/main" val="246019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АДАПТАЦИЯ РЕШЕНИЯ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837124"/>
              </p:ext>
            </p:extLst>
          </p:nvPr>
        </p:nvGraphicFramePr>
        <p:xfrm>
          <a:off x="362038" y="1213884"/>
          <a:ext cx="11471232" cy="528180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21373">
                  <a:extLst>
                    <a:ext uri="{9D8B030D-6E8A-4147-A177-3AD203B41FA5}">
                      <a16:colId xmlns:a16="http://schemas.microsoft.com/office/drawing/2014/main" val="3862326313"/>
                    </a:ext>
                  </a:extLst>
                </a:gridCol>
                <a:gridCol w="4166559">
                  <a:extLst>
                    <a:ext uri="{9D8B030D-6E8A-4147-A177-3AD203B41FA5}">
                      <a16:colId xmlns:a16="http://schemas.microsoft.com/office/drawing/2014/main" val="2684215315"/>
                    </a:ext>
                  </a:extLst>
                </a:gridCol>
                <a:gridCol w="3441430">
                  <a:extLst>
                    <a:ext uri="{9D8B030D-6E8A-4147-A177-3AD203B41FA5}">
                      <a16:colId xmlns:a16="http://schemas.microsoft.com/office/drawing/2014/main" val="842607007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1028388285"/>
                    </a:ext>
                  </a:extLst>
                </a:gridCol>
              </a:tblGrid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№</a:t>
                      </a:r>
                      <a:endParaRPr lang="ru-RU" sz="24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Оригинальные тезисы</a:t>
                      </a:r>
                      <a:endParaRPr lang="ru-RU" sz="24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Адаптация тезисов</a:t>
                      </a:r>
                      <a:endParaRPr lang="ru-RU" sz="24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Причина изменения</a:t>
                      </a:r>
                      <a:endParaRPr lang="ru-RU" sz="24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28329"/>
                  </a:ext>
                </a:extLst>
              </a:tr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</a:t>
                      </a: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42735"/>
                  </a:ext>
                </a:extLst>
              </a:tr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</a:t>
                      </a: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46799"/>
                  </a:ext>
                </a:extLst>
              </a:tr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3</a:t>
                      </a: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0117237"/>
                  </a:ext>
                </a:extLst>
              </a:tr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4</a:t>
                      </a: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671630"/>
                  </a:ext>
                </a:extLst>
              </a:tr>
              <a:tr h="8803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5</a:t>
                      </a: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2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934305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817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947389"/>
              </p:ext>
            </p:extLst>
          </p:nvPr>
        </p:nvGraphicFramePr>
        <p:xfrm>
          <a:off x="356616" y="1213884"/>
          <a:ext cx="11476653" cy="528180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369331">
                  <a:extLst>
                    <a:ext uri="{9D8B030D-6E8A-4147-A177-3AD203B41FA5}">
                      <a16:colId xmlns:a16="http://schemas.microsoft.com/office/drawing/2014/main" val="1499509878"/>
                    </a:ext>
                  </a:extLst>
                </a:gridCol>
                <a:gridCol w="5281771">
                  <a:extLst>
                    <a:ext uri="{9D8B030D-6E8A-4147-A177-3AD203B41FA5}">
                      <a16:colId xmlns:a16="http://schemas.microsoft.com/office/drawing/2014/main" val="3837974336"/>
                    </a:ext>
                  </a:extLst>
                </a:gridCol>
                <a:gridCol w="3825551">
                  <a:extLst>
                    <a:ext uri="{9D8B030D-6E8A-4147-A177-3AD203B41FA5}">
                      <a16:colId xmlns:a16="http://schemas.microsoft.com/office/drawing/2014/main" val="1594328608"/>
                    </a:ext>
                  </a:extLst>
                </a:gridCol>
              </a:tblGrid>
              <a:tr h="805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Категория</a:t>
                      </a:r>
                      <a:b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ресурсов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Что имеется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Чего не хватает</a:t>
                      </a:r>
                      <a:endParaRPr lang="ru-RU" sz="20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066288"/>
                  </a:ext>
                </a:extLst>
              </a:tr>
              <a:tr h="805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Финансовые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5298418"/>
                  </a:ext>
                </a:extLst>
              </a:tr>
              <a:tr h="1255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Кадровые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557052"/>
                  </a:ext>
                </a:extLst>
              </a:tr>
              <a:tr h="805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Материально-техническая база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396920"/>
                  </a:ext>
                </a:extLst>
              </a:tr>
              <a:tr h="805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Партнёры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6555162"/>
                  </a:ext>
                </a:extLst>
              </a:tr>
              <a:tr h="8052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Административные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30093806"/>
                  </a:ext>
                </a:extLst>
              </a:tr>
            </a:tbl>
          </a:graphicData>
        </a:graphic>
      </p:graphicFrame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РЕСУРСНАЯ БАЗА КОЛЛЕДЖА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99839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436506"/>
              </p:ext>
            </p:extLst>
          </p:nvPr>
        </p:nvGraphicFramePr>
        <p:xfrm>
          <a:off x="362038" y="4235989"/>
          <a:ext cx="11471232" cy="24155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45622">
                  <a:extLst>
                    <a:ext uri="{9D8B030D-6E8A-4147-A177-3AD203B41FA5}">
                      <a16:colId xmlns:a16="http://schemas.microsoft.com/office/drawing/2014/main" val="1309153310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1345312354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1030685791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3361679567"/>
                    </a:ext>
                  </a:extLst>
                </a:gridCol>
              </a:tblGrid>
              <a:tr h="5278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Период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Контрольная точка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Перечень мероприятий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Ответственные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(их должности)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768035"/>
                  </a:ext>
                </a:extLst>
              </a:tr>
              <a:tr h="338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1–3 месяц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84434"/>
                  </a:ext>
                </a:extLst>
              </a:tr>
              <a:tr h="338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4–6 месяц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464500"/>
                  </a:ext>
                </a:extLst>
              </a:tr>
              <a:tr h="338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7–9 месяц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433606"/>
                  </a:ext>
                </a:extLst>
              </a:tr>
              <a:tr h="338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10–12 месяц</a:t>
                      </a: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6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65912014"/>
                  </a:ext>
                </a:extLst>
              </a:tr>
            </a:tbl>
          </a:graphicData>
        </a:graphic>
      </p:graphicFrame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ПЕРВЫЕ ТРИ ШАГА И «ДОРОЖНАЯ КАРТА» НА ГОД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706358"/>
              </p:ext>
            </p:extLst>
          </p:nvPr>
        </p:nvGraphicFramePr>
        <p:xfrm>
          <a:off x="362042" y="1607804"/>
          <a:ext cx="11471229" cy="18897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95490">
                  <a:extLst>
                    <a:ext uri="{9D8B030D-6E8A-4147-A177-3AD203B41FA5}">
                      <a16:colId xmlns:a16="http://schemas.microsoft.com/office/drawing/2014/main" val="2368947064"/>
                    </a:ext>
                  </a:extLst>
                </a:gridCol>
                <a:gridCol w="2590963">
                  <a:extLst>
                    <a:ext uri="{9D8B030D-6E8A-4147-A177-3AD203B41FA5}">
                      <a16:colId xmlns:a16="http://schemas.microsoft.com/office/drawing/2014/main" val="2139831822"/>
                    </a:ext>
                  </a:extLst>
                </a:gridCol>
                <a:gridCol w="2071194">
                  <a:extLst>
                    <a:ext uri="{9D8B030D-6E8A-4147-A177-3AD203B41FA5}">
                      <a16:colId xmlns:a16="http://schemas.microsoft.com/office/drawing/2014/main" val="846718646"/>
                    </a:ext>
                  </a:extLst>
                </a:gridCol>
                <a:gridCol w="2071194">
                  <a:extLst>
                    <a:ext uri="{9D8B030D-6E8A-4147-A177-3AD203B41FA5}">
                      <a16:colId xmlns:a16="http://schemas.microsoft.com/office/drawing/2014/main" val="4016790077"/>
                    </a:ext>
                  </a:extLst>
                </a:gridCol>
                <a:gridCol w="2071194">
                  <a:extLst>
                    <a:ext uri="{9D8B030D-6E8A-4147-A177-3AD203B41FA5}">
                      <a16:colId xmlns:a16="http://schemas.microsoft.com/office/drawing/2014/main" val="144731387"/>
                    </a:ext>
                  </a:extLst>
                </a:gridCol>
                <a:gridCol w="2071194">
                  <a:extLst>
                    <a:ext uri="{9D8B030D-6E8A-4147-A177-3AD203B41FA5}">
                      <a16:colId xmlns:a16="http://schemas.microsoft.com/office/drawing/2014/main" val="452583350"/>
                    </a:ext>
                  </a:extLst>
                </a:gridCol>
              </a:tblGrid>
              <a:tr h="603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Шаг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Действие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Ответственные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(их должности)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Срок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(конечная</a:t>
                      </a:r>
                      <a:r>
                        <a:rPr lang="ru-RU" sz="1600" b="1" baseline="0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дата)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Необходимые ресурсы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Ожидаемые результаты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319484"/>
                  </a:ext>
                </a:extLst>
              </a:tr>
              <a:tr h="3871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</a:t>
                      </a:r>
                      <a:endParaRPr lang="ru-RU" sz="1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981089"/>
                  </a:ext>
                </a:extLst>
              </a:tr>
              <a:tr h="3871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</a:t>
                      </a:r>
                      <a:endParaRPr lang="ru-RU" sz="1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926112"/>
                  </a:ext>
                </a:extLst>
              </a:tr>
              <a:tr h="3871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3</a:t>
                      </a:r>
                      <a:endParaRPr lang="ru-RU" sz="1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4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399863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6616" y="1015479"/>
            <a:ext cx="11476654" cy="461665"/>
          </a:xfrm>
          <a:prstGeom prst="rect">
            <a:avLst/>
          </a:prstGeom>
          <a:solidFill>
            <a:srgbClr val="271C78">
              <a:alpha val="5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План по первым трём шагам: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" y="3643664"/>
            <a:ext cx="11476654" cy="461665"/>
          </a:xfrm>
          <a:prstGeom prst="rect">
            <a:avLst/>
          </a:prstGeom>
          <a:solidFill>
            <a:srgbClr val="271C78">
              <a:alpha val="5000"/>
            </a:srgbClr>
          </a:solidFill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«Дорожная карта» на 12 месяцев:</a:t>
            </a:r>
          </a:p>
        </p:txBody>
      </p:sp>
    </p:spTree>
    <p:extLst>
      <p:ext uri="{BB962C8B-B14F-4D97-AF65-F5344CB8AC3E}">
        <p14:creationId xmlns:p14="http://schemas.microsoft.com/office/powerpoint/2010/main" val="403930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ОЖИДАЕМЫЙ РЕЗУЛЬТАТ ИНДИВИДУАЛЬНОГО ПРОЕКТА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25451"/>
              </p:ext>
            </p:extLst>
          </p:nvPr>
        </p:nvGraphicFramePr>
        <p:xfrm>
          <a:off x="362038" y="1089929"/>
          <a:ext cx="11471232" cy="510383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53358">
                  <a:extLst>
                    <a:ext uri="{9D8B030D-6E8A-4147-A177-3AD203B41FA5}">
                      <a16:colId xmlns:a16="http://schemas.microsoft.com/office/drawing/2014/main" val="172942981"/>
                    </a:ext>
                  </a:extLst>
                </a:gridCol>
                <a:gridCol w="2934134">
                  <a:extLst>
                    <a:ext uri="{9D8B030D-6E8A-4147-A177-3AD203B41FA5}">
                      <a16:colId xmlns:a16="http://schemas.microsoft.com/office/drawing/2014/main" val="3529704039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2771543411"/>
                    </a:ext>
                  </a:extLst>
                </a:gridCol>
                <a:gridCol w="3241870">
                  <a:extLst>
                    <a:ext uri="{9D8B030D-6E8A-4147-A177-3AD203B41FA5}">
                      <a16:colId xmlns:a16="http://schemas.microsoft.com/office/drawing/2014/main" val="2672281036"/>
                    </a:ext>
                  </a:extLst>
                </a:gridCol>
              </a:tblGrid>
              <a:tr h="801829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Показатель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Текущее значение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(2026)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Целевое значение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(2027)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Способ измерения /</a:t>
                      </a:r>
                      <a:b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6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источник данных</a:t>
                      </a:r>
                      <a:endParaRPr lang="ru-RU" sz="16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25080"/>
                  </a:ext>
                </a:extLst>
              </a:tr>
              <a:tr h="165461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Нап</a:t>
                      </a:r>
                      <a:r>
                        <a:rPr lang="ru-RU" sz="2000" i="1" baseline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р</a:t>
                      </a: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имер</a:t>
                      </a:r>
                      <a:r>
                        <a:rPr lang="ru-RU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: текучесть молодых преподавателей</a:t>
                      </a:r>
                      <a:endParaRPr lang="ru-RU" sz="20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22%</a:t>
                      </a:r>
                      <a:endParaRPr lang="ru-RU" sz="2000" i="1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14%</a:t>
                      </a:r>
                      <a:endParaRPr lang="ru-RU" sz="2000" i="1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Данные отдела кадров</a:t>
                      </a:r>
                      <a:endParaRPr lang="ru-RU" sz="2000" i="1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092309"/>
                  </a:ext>
                </a:extLst>
              </a:tr>
              <a:tr h="1654618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Нап</a:t>
                      </a:r>
                      <a:r>
                        <a:rPr lang="ru-RU" sz="2000" i="1" baseline="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р</a:t>
                      </a: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имер</a:t>
                      </a:r>
                      <a:r>
                        <a:rPr lang="ru-RU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: внебюджетный доход</a:t>
                      </a:r>
                      <a:endParaRPr lang="ru-RU" sz="20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12 млн руб.</a:t>
                      </a:r>
                      <a:endParaRPr lang="ru-RU" sz="2000" i="1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15 млн руб.</a:t>
                      </a:r>
                      <a:endParaRPr lang="ru-RU" sz="2000" i="1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ПФХД, отчет главного бухгалтера</a:t>
                      </a:r>
                      <a:endParaRPr lang="ru-RU" sz="2000" i="1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310374"/>
                  </a:ext>
                </a:extLst>
              </a:tr>
              <a:tr h="992771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56389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076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56"/>
          <p:cNvSpPr txBox="1"/>
          <p:nvPr/>
        </p:nvSpPr>
        <p:spPr>
          <a:xfrm>
            <a:off x="356616" y="213048"/>
            <a:ext cx="9660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1F1373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МАТРИЦА РИСКОВ ПРОЕКТА</a:t>
            </a:r>
            <a:endParaRPr lang="ru-RU" sz="2800" baseline="30000" dirty="0">
              <a:solidFill>
                <a:srgbClr val="1F1373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9" name="Прямоугольник 158"/>
          <p:cNvSpPr/>
          <p:nvPr/>
        </p:nvSpPr>
        <p:spPr>
          <a:xfrm>
            <a:off x="0" y="213048"/>
            <a:ext cx="275303" cy="523220"/>
          </a:xfrm>
          <a:prstGeom prst="rect">
            <a:avLst/>
          </a:prstGeom>
          <a:solidFill>
            <a:srgbClr val="1F1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4" name="Группа 163"/>
          <p:cNvGrpSpPr/>
          <p:nvPr/>
        </p:nvGrpSpPr>
        <p:grpSpPr>
          <a:xfrm>
            <a:off x="9746186" y="281425"/>
            <a:ext cx="2087085" cy="387245"/>
            <a:chOff x="3011374" y="360275"/>
            <a:chExt cx="3778905" cy="701151"/>
          </a:xfrm>
        </p:grpSpPr>
        <p:pic>
          <p:nvPicPr>
            <p:cNvPr id="166" name="Рисунок 165" descr="вунмц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1374" y="360275"/>
              <a:ext cx="2048623" cy="7011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pic>
          <p:nvPicPr>
            <p:cNvPr id="167" name="Рисунок 16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471" y="543464"/>
              <a:ext cx="1422808" cy="365640"/>
            </a:xfrm>
            <a:prstGeom prst="rect">
              <a:avLst/>
            </a:prstGeom>
          </p:spPr>
        </p:pic>
      </p:grp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90332"/>
              </p:ext>
            </p:extLst>
          </p:nvPr>
        </p:nvGraphicFramePr>
        <p:xfrm>
          <a:off x="356616" y="1089929"/>
          <a:ext cx="11476656" cy="30149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16576">
                  <a:extLst>
                    <a:ext uri="{9D8B030D-6E8A-4147-A177-3AD203B41FA5}">
                      <a16:colId xmlns:a16="http://schemas.microsoft.com/office/drawing/2014/main" val="1650016698"/>
                    </a:ext>
                  </a:extLst>
                </a:gridCol>
                <a:gridCol w="1820174">
                  <a:extLst>
                    <a:ext uri="{9D8B030D-6E8A-4147-A177-3AD203B41FA5}">
                      <a16:colId xmlns:a16="http://schemas.microsoft.com/office/drawing/2014/main" val="260262824"/>
                    </a:ext>
                  </a:extLst>
                </a:gridCol>
                <a:gridCol w="2234242">
                  <a:extLst>
                    <a:ext uri="{9D8B030D-6E8A-4147-A177-3AD203B41FA5}">
                      <a16:colId xmlns:a16="http://schemas.microsoft.com/office/drawing/2014/main" val="34334273"/>
                    </a:ext>
                  </a:extLst>
                </a:gridCol>
                <a:gridCol w="2461316">
                  <a:extLst>
                    <a:ext uri="{9D8B030D-6E8A-4147-A177-3AD203B41FA5}">
                      <a16:colId xmlns:a16="http://schemas.microsoft.com/office/drawing/2014/main" val="1156944407"/>
                    </a:ext>
                  </a:extLst>
                </a:gridCol>
                <a:gridCol w="1843265">
                  <a:extLst>
                    <a:ext uri="{9D8B030D-6E8A-4147-A177-3AD203B41FA5}">
                      <a16:colId xmlns:a16="http://schemas.microsoft.com/office/drawing/2014/main" val="3659687415"/>
                    </a:ext>
                  </a:extLst>
                </a:gridCol>
                <a:gridCol w="2301083">
                  <a:extLst>
                    <a:ext uri="{9D8B030D-6E8A-4147-A177-3AD203B41FA5}">
                      <a16:colId xmlns:a16="http://schemas.microsoft.com/office/drawing/2014/main" val="32390988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№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Риск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Вероятность</a:t>
                      </a:r>
                      <a:b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(высокая / средняя / низкая)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Влияние</a:t>
                      </a:r>
                      <a:b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(критичное / значительное / умеренное)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Способ минимизации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План Б</a:t>
                      </a:r>
                      <a:b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</a:b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(в случае наступления рисковой</a:t>
                      </a:r>
                      <a:r>
                        <a:rPr lang="ru-RU" sz="1800" b="1" baseline="0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 ситуации</a:t>
                      </a:r>
                      <a:r>
                        <a:rPr lang="ru-RU" sz="1800" b="1" dirty="0">
                          <a:solidFill>
                            <a:srgbClr val="271C78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)</a:t>
                      </a:r>
                      <a:endParaRPr lang="ru-RU" sz="1800" b="1" dirty="0">
                        <a:solidFill>
                          <a:srgbClr val="271C78"/>
                        </a:solidFill>
                        <a:effectLst/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645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1</a:t>
                      </a:r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высокая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246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2</a:t>
                      </a: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средняя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060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3</a:t>
                      </a: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низкая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852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7806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Roboto Condensed Light" panose="02000000000000000000" pitchFamily="2" charset="0"/>
                          <a:ea typeface="Roboto Condensed Light" panose="02000000000000000000" pitchFamily="2" charset="0"/>
                        </a:rPr>
                        <a:t>4</a:t>
                      </a:r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95250" marB="9525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средняя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980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15240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effectLst/>
                        <a:latin typeface="Roboto Condensed Light" panose="02000000000000000000" pitchFamily="2" charset="0"/>
                        <a:ea typeface="Roboto Condensed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152400" marR="0" marT="95250" marB="9525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8831309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19247" y="4425151"/>
            <a:ext cx="221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Пример заполнения столбца</a:t>
            </a:r>
          </a:p>
        </p:txBody>
      </p:sp>
      <p:sp>
        <p:nvSpPr>
          <p:cNvPr id="5" name="Стрелка вверх 4"/>
          <p:cNvSpPr/>
          <p:nvPr/>
        </p:nvSpPr>
        <p:spPr>
          <a:xfrm>
            <a:off x="3584277" y="4208226"/>
            <a:ext cx="1086928" cy="216925"/>
          </a:xfrm>
          <a:prstGeom prst="up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7169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16250</TotalTime>
  <Words>385</Words>
  <Application>Microsoft Office PowerPoint</Application>
  <PresentationFormat>Широкоэкранный</PresentationFormat>
  <Paragraphs>111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Roboto Condensed</vt:lpstr>
      <vt:lpstr>Roboto Condensed Light</vt:lpstr>
      <vt:lpstr>Segoe UI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AG</dc:creator>
  <cp:lastModifiedBy>Антон Константинович Пильщиков</cp:lastModifiedBy>
  <cp:revision>1139</cp:revision>
  <cp:lastPrinted>2025-12-11T10:01:45Z</cp:lastPrinted>
  <dcterms:created xsi:type="dcterms:W3CDTF">2024-05-23T11:08:13Z</dcterms:created>
  <dcterms:modified xsi:type="dcterms:W3CDTF">2026-05-27T13:21:54Z</dcterms:modified>
</cp:coreProperties>
</file>